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0" r:id="rId2"/>
  </p:sldMasterIdLst>
  <p:notesMasterIdLst>
    <p:notesMasterId r:id="rId51"/>
  </p:notesMasterIdLst>
  <p:handoutMasterIdLst>
    <p:handoutMasterId r:id="rId52"/>
  </p:handoutMasterIdLst>
  <p:sldIdLst>
    <p:sldId id="362" r:id="rId3"/>
    <p:sldId id="364" r:id="rId4"/>
    <p:sldId id="260" r:id="rId5"/>
    <p:sldId id="267" r:id="rId6"/>
    <p:sldId id="359" r:id="rId7"/>
    <p:sldId id="347" r:id="rId8"/>
    <p:sldId id="360" r:id="rId9"/>
    <p:sldId id="551" r:id="rId10"/>
    <p:sldId id="552" r:id="rId11"/>
    <p:sldId id="554" r:id="rId12"/>
    <p:sldId id="555" r:id="rId13"/>
    <p:sldId id="279" r:id="rId14"/>
    <p:sldId id="280" r:id="rId15"/>
    <p:sldId id="309" r:id="rId16"/>
    <p:sldId id="259" r:id="rId17"/>
    <p:sldId id="556" r:id="rId18"/>
    <p:sldId id="261" r:id="rId19"/>
    <p:sldId id="561" r:id="rId20"/>
    <p:sldId id="557" r:id="rId21"/>
    <p:sldId id="263" r:id="rId22"/>
    <p:sldId id="264" r:id="rId23"/>
    <p:sldId id="265" r:id="rId24"/>
    <p:sldId id="562" r:id="rId25"/>
    <p:sldId id="266" r:id="rId26"/>
    <p:sldId id="563" r:id="rId27"/>
    <p:sldId id="558" r:id="rId28"/>
    <p:sldId id="564" r:id="rId29"/>
    <p:sldId id="268" r:id="rId30"/>
    <p:sldId id="565" r:id="rId31"/>
    <p:sldId id="559" r:id="rId32"/>
    <p:sldId id="560" r:id="rId33"/>
    <p:sldId id="566" r:id="rId34"/>
    <p:sldId id="577" r:id="rId35"/>
    <p:sldId id="274" r:id="rId36"/>
    <p:sldId id="567" r:id="rId37"/>
    <p:sldId id="568" r:id="rId38"/>
    <p:sldId id="281" r:id="rId39"/>
    <p:sldId id="576" r:id="rId40"/>
    <p:sldId id="570" r:id="rId41"/>
    <p:sldId id="571" r:id="rId42"/>
    <p:sldId id="572" r:id="rId43"/>
    <p:sldId id="573" r:id="rId44"/>
    <p:sldId id="574" r:id="rId45"/>
    <p:sldId id="578" r:id="rId46"/>
    <p:sldId id="579" r:id="rId47"/>
    <p:sldId id="569" r:id="rId48"/>
    <p:sldId id="269" r:id="rId49"/>
    <p:sldId id="270" r:id="rId50"/>
  </p:sldIdLst>
  <p:sldSz cx="12192000" cy="6858000"/>
  <p:notesSz cx="6858000" cy="9144000"/>
  <p:defaultTextStyle>
    <a:defPPr>
      <a:defRPr lang="en-US"/>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9E2E"/>
    <a:srgbClr val="2F4473"/>
    <a:srgbClr val="496AB3"/>
    <a:srgbClr val="4D193D"/>
    <a:srgbClr val="4817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91242" autoAdjust="0"/>
  </p:normalViewPr>
  <p:slideViewPr>
    <p:cSldViewPr snapToGrid="0">
      <p:cViewPr varScale="1">
        <p:scale>
          <a:sx n="101" d="100"/>
          <a:sy n="101" d="100"/>
        </p:scale>
        <p:origin x="192" y="102"/>
      </p:cViewPr>
      <p:guideLst>
        <p:guide pos="3840"/>
        <p:guide orient="horz" pos="2160"/>
      </p:guideLst>
    </p:cSldViewPr>
  </p:slideViewPr>
  <p:outlineViewPr>
    <p:cViewPr>
      <p:scale>
        <a:sx n="33" d="100"/>
        <a:sy n="33" d="100"/>
      </p:scale>
      <p:origin x="0" y="-1246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78309E0-44A4-42B0-BBA3-C7E0AFF287CB}" type="datetimeFigureOut">
              <a:rPr lang="de-DE" smtClean="0"/>
              <a:t>28.09.2026</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FD09B5-A939-42EE-8EB5-C6AC6F423AFC}" type="slidenum">
              <a:rPr lang="de-DE" smtClean="0"/>
              <a:t>‹Nr.›</a:t>
            </a:fld>
            <a:endParaRPr lang="de-DE"/>
          </a:p>
        </p:txBody>
      </p:sp>
    </p:spTree>
    <p:extLst>
      <p:ext uri="{BB962C8B-B14F-4D97-AF65-F5344CB8AC3E}">
        <p14:creationId xmlns:p14="http://schemas.microsoft.com/office/powerpoint/2010/main" val="17455295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Kopfzeilenplatzhalt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42ADE183-2F6B-431A-B141-E05384DE630E}" type="datetimeFigureOut">
              <a:rPr lang="de-DE"/>
              <a:t>28.09.2026</a:t>
            </a:fld>
            <a:endParaRPr lang="de-DE"/>
          </a:p>
        </p:txBody>
      </p:sp>
      <p:sp>
        <p:nvSpPr>
          <p:cNvPr id="4" name="Folienbildplatzhalt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Notizenplatzhalt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75A01DEE-B30D-4A66-9B22-35ACFEF1430B}" type="slidenum">
              <a:rPr lang="de-DE"/>
              <a:t>‹Nr.›</a:t>
            </a:fld>
            <a:endParaRPr lang="de-DE"/>
          </a:p>
        </p:txBody>
      </p:sp>
    </p:spTree>
  </p:cSld>
  <p:clrMap bg1="lt1" tx1="dk1" bg2="lt2" tx2="dk2" accent1="accent1" accent2="accent2" accent3="accent3" accent4="accent4" accent5="accent5" accent6="accent6" hlink="hlink" folHlink="folHlink"/>
  <p:hf hdr="0" ftr="0" dt="0"/>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Soziometrische Aufstellung als Methode: Bitten  Sie die Teilnehmenden sich quer durch den Raum aufzustellen. Die Spitze bildet die Person, die sehr eng am Thema ist und für die Naloxon eine hohe Relevanz hat. Das Ende bildet eine Person, die bisher kaum mit </a:t>
            </a:r>
            <a:r>
              <a:rPr lang="de-DE" dirty="0" err="1"/>
              <a:t>Opioidkonsument</a:t>
            </a:r>
            <a:r>
              <a:rPr lang="de-DE" dirty="0"/>
              <a:t>*innen zu tun hatte und die die Relevanz von THN als niedrig einschätzt</a:t>
            </a:r>
          </a:p>
        </p:txBody>
      </p:sp>
      <p:sp>
        <p:nvSpPr>
          <p:cNvPr id="4" name="Foliennummernplatzhalter 3"/>
          <p:cNvSpPr>
            <a:spLocks noGrp="1"/>
          </p:cNvSpPr>
          <p:nvPr>
            <p:ph type="sldNum" sz="quarter" idx="10"/>
          </p:nvPr>
        </p:nvSpPr>
        <p:spPr/>
        <p:txBody>
          <a:bodyPr/>
          <a:lstStyle/>
          <a:p>
            <a:fld id="{5F7BA0C7-F9A9-8C47-888C-FED1A313B7E6}" type="slidenum">
              <a:rPr lang="de-DE" smtClean="0"/>
              <a:t>3</a:t>
            </a:fld>
            <a:endParaRPr lang="de-DE"/>
          </a:p>
        </p:txBody>
      </p:sp>
    </p:spTree>
    <p:extLst>
      <p:ext uri="{BB962C8B-B14F-4D97-AF65-F5344CB8AC3E}">
        <p14:creationId xmlns:p14="http://schemas.microsoft.com/office/powerpoint/2010/main" val="3893784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b="0" dirty="0"/>
          </a:p>
        </p:txBody>
      </p:sp>
      <p:sp>
        <p:nvSpPr>
          <p:cNvPr id="4" name="Foliennummernplatzhalter 3"/>
          <p:cNvSpPr>
            <a:spLocks noGrp="1"/>
          </p:cNvSpPr>
          <p:nvPr>
            <p:ph type="sldNum" sz="quarter" idx="10"/>
          </p:nvPr>
        </p:nvSpPr>
        <p:spPr bwMode="auto"/>
        <p:txBody>
          <a:bodyPr/>
          <a:lstStyle/>
          <a:p>
            <a:pPr>
              <a:defRPr/>
            </a:pPr>
            <a:fld id="{75A01DEE-B30D-4A66-9B22-35ACFEF1430B}" type="slidenum">
              <a:rPr lang="de-DE"/>
              <a:t>4</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5</a:t>
            </a:fld>
            <a:endParaRPr lang="de-DE"/>
          </a:p>
        </p:txBody>
      </p:sp>
    </p:spTree>
    <p:extLst>
      <p:ext uri="{BB962C8B-B14F-4D97-AF65-F5344CB8AC3E}">
        <p14:creationId xmlns:p14="http://schemas.microsoft.com/office/powerpoint/2010/main" val="3870997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6</a:t>
            </a:fld>
            <a:endParaRPr lang="de-DE"/>
          </a:p>
        </p:txBody>
      </p:sp>
    </p:spTree>
    <p:extLst>
      <p:ext uri="{BB962C8B-B14F-4D97-AF65-F5344CB8AC3E}">
        <p14:creationId xmlns:p14="http://schemas.microsoft.com/office/powerpoint/2010/main" val="4119297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7</a:t>
            </a:fld>
            <a:endParaRPr lang="de-DE"/>
          </a:p>
        </p:txBody>
      </p:sp>
    </p:spTree>
    <p:extLst>
      <p:ext uri="{BB962C8B-B14F-4D97-AF65-F5344CB8AC3E}">
        <p14:creationId xmlns:p14="http://schemas.microsoft.com/office/powerpoint/2010/main" val="87862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Zum Einstieg gut geeignet um mit den Teilnehmer*innen ins Gespräch zu kommen. Die Teilnehmer*innen können Karten beschriften und aufhängen oder man führt einfach ein Gespräch mit den Teilnehmenden  </a:t>
            </a:r>
          </a:p>
          <a:p>
            <a:r>
              <a:rPr lang="de-DE" b="1" dirty="0"/>
              <a:t>Dann erfolgt die Auflösung durch den </a:t>
            </a:r>
            <a:r>
              <a:rPr lang="de-DE" b="1" dirty="0" err="1"/>
              <a:t>NALtrainer</a:t>
            </a:r>
            <a:endParaRPr lang="de-DE" b="1" dirty="0"/>
          </a:p>
        </p:txBody>
      </p:sp>
      <p:sp>
        <p:nvSpPr>
          <p:cNvPr id="4" name="Foliennummernplatzhalter 3"/>
          <p:cNvSpPr>
            <a:spLocks noGrp="1"/>
          </p:cNvSpPr>
          <p:nvPr>
            <p:ph type="sldNum" sz="quarter" idx="5"/>
          </p:nvPr>
        </p:nvSpPr>
        <p:spPr/>
        <p:txBody>
          <a:bodyPr/>
          <a:lstStyle/>
          <a:p>
            <a:fld id="{6FA86A68-614F-42D3-8254-892E5D0FB357}" type="slidenum">
              <a:rPr lang="de-DE" smtClean="0"/>
              <a:t>10</a:t>
            </a:fld>
            <a:endParaRPr lang="de-DE"/>
          </a:p>
        </p:txBody>
      </p:sp>
    </p:spTree>
    <p:extLst>
      <p:ext uri="{BB962C8B-B14F-4D97-AF65-F5344CB8AC3E}">
        <p14:creationId xmlns:p14="http://schemas.microsoft.com/office/powerpoint/2010/main" val="3141290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dirty="0" err="1"/>
              <a:t>Ggfs</a:t>
            </a:r>
            <a:r>
              <a:rPr lang="de-DE" sz="1400" b="1" dirty="0"/>
              <a:t>  mit den Teilnehmer*innen über ihre Erfahrungen oder Einschätzungen diskutieren</a:t>
            </a:r>
          </a:p>
        </p:txBody>
      </p:sp>
      <p:sp>
        <p:nvSpPr>
          <p:cNvPr id="4" name="Foliennummernplatzhalter 3"/>
          <p:cNvSpPr>
            <a:spLocks noGrp="1"/>
          </p:cNvSpPr>
          <p:nvPr>
            <p:ph type="sldNum" sz="quarter" idx="5"/>
          </p:nvPr>
        </p:nvSpPr>
        <p:spPr/>
        <p:txBody>
          <a:bodyPr/>
          <a:lstStyle/>
          <a:p>
            <a:fld id="{6FA86A68-614F-42D3-8254-892E5D0FB357}" type="slidenum">
              <a:rPr lang="de-DE" smtClean="0"/>
              <a:t>11</a:t>
            </a:fld>
            <a:endParaRPr lang="de-DE"/>
          </a:p>
        </p:txBody>
      </p:sp>
    </p:spTree>
    <p:extLst>
      <p:ext uri="{BB962C8B-B14F-4D97-AF65-F5344CB8AC3E}">
        <p14:creationId xmlns:p14="http://schemas.microsoft.com/office/powerpoint/2010/main" val="2049571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6FA86A68-614F-42D3-8254-892E5D0FB357}" type="slidenum">
              <a:rPr lang="de-DE" smtClean="0"/>
              <a:t>12</a:t>
            </a:fld>
            <a:endParaRPr lang="de-DE"/>
          </a:p>
        </p:txBody>
      </p:sp>
    </p:spTree>
    <p:extLst>
      <p:ext uri="{BB962C8B-B14F-4D97-AF65-F5344CB8AC3E}">
        <p14:creationId xmlns:p14="http://schemas.microsoft.com/office/powerpoint/2010/main" val="2905807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6FA86A68-614F-42D3-8254-892E5D0FB357}" type="slidenum">
              <a:rPr lang="de-DE" smtClean="0"/>
              <a:t>13</a:t>
            </a:fld>
            <a:endParaRPr lang="de-DE"/>
          </a:p>
        </p:txBody>
      </p:sp>
    </p:spTree>
    <p:extLst>
      <p:ext uri="{BB962C8B-B14F-4D97-AF65-F5344CB8AC3E}">
        <p14:creationId xmlns:p14="http://schemas.microsoft.com/office/powerpoint/2010/main" val="1724224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dirty="0"/>
              <a:t>Die Teilnehmer*innen können Karten beschriften und aufhängen oder man führt einfach ein Gespräch mit den Teilnehmenden  </a:t>
            </a:r>
          </a:p>
          <a:p>
            <a:r>
              <a:rPr lang="de-DE" sz="1400" b="1" dirty="0"/>
              <a:t>Alternativ die Gesamtgruppe in 2-3-oder 4 Kleingruppen teilen.</a:t>
            </a:r>
          </a:p>
          <a:p>
            <a:r>
              <a:rPr lang="de-DE" sz="1400" b="1" dirty="0"/>
              <a:t>Dann erfolgt die Auflösung durch den </a:t>
            </a:r>
            <a:r>
              <a:rPr lang="de-DE" sz="1400" b="1" dirty="0" err="1"/>
              <a:t>NALtrainer</a:t>
            </a:r>
            <a:r>
              <a:rPr lang="de-DE" sz="1400" b="1" dirty="0"/>
              <a:t>.</a:t>
            </a:r>
          </a:p>
          <a:p>
            <a:r>
              <a:rPr lang="de-DE" sz="1400" b="1" dirty="0"/>
              <a:t>Zudem kann das erste Video zur besseren Verständlichkeit genutzt werden.</a:t>
            </a:r>
          </a:p>
        </p:txBody>
      </p:sp>
      <p:sp>
        <p:nvSpPr>
          <p:cNvPr id="4" name="Foliennummernplatzhalter 3"/>
          <p:cNvSpPr>
            <a:spLocks noGrp="1"/>
          </p:cNvSpPr>
          <p:nvPr>
            <p:ph type="sldNum" sz="quarter" idx="5"/>
          </p:nvPr>
        </p:nvSpPr>
        <p:spPr/>
        <p:txBody>
          <a:bodyPr/>
          <a:lstStyle/>
          <a:p>
            <a:fld id="{6FA86A68-614F-42D3-8254-892E5D0FB357}" type="slidenum">
              <a:rPr lang="de-DE" smtClean="0"/>
              <a:t>15</a:t>
            </a:fld>
            <a:endParaRPr lang="de-DE"/>
          </a:p>
        </p:txBody>
      </p:sp>
    </p:spTree>
    <p:extLst>
      <p:ext uri="{BB962C8B-B14F-4D97-AF65-F5344CB8AC3E}">
        <p14:creationId xmlns:p14="http://schemas.microsoft.com/office/powerpoint/2010/main" val="811690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16</a:t>
            </a:fld>
            <a:endParaRPr lang="de-DE"/>
          </a:p>
        </p:txBody>
      </p:sp>
    </p:spTree>
    <p:extLst>
      <p:ext uri="{BB962C8B-B14F-4D97-AF65-F5344CB8AC3E}">
        <p14:creationId xmlns:p14="http://schemas.microsoft.com/office/powerpoint/2010/main" val="3877949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dirty="0"/>
              <a:t>Hier VIDEO zeigen</a:t>
            </a:r>
          </a:p>
        </p:txBody>
      </p:sp>
      <p:sp>
        <p:nvSpPr>
          <p:cNvPr id="4" name="Foliennummernplatzhalter 3"/>
          <p:cNvSpPr>
            <a:spLocks noGrp="1"/>
          </p:cNvSpPr>
          <p:nvPr>
            <p:ph type="sldNum" sz="quarter" idx="5"/>
          </p:nvPr>
        </p:nvSpPr>
        <p:spPr/>
        <p:txBody>
          <a:bodyPr/>
          <a:lstStyle/>
          <a:p>
            <a:fld id="{6FA86A68-614F-42D3-8254-892E5D0FB357}" type="slidenum">
              <a:rPr lang="de-DE" smtClean="0"/>
              <a:t>17</a:t>
            </a:fld>
            <a:endParaRPr lang="de-DE"/>
          </a:p>
        </p:txBody>
      </p:sp>
    </p:spTree>
    <p:extLst>
      <p:ext uri="{BB962C8B-B14F-4D97-AF65-F5344CB8AC3E}">
        <p14:creationId xmlns:p14="http://schemas.microsoft.com/office/powerpoint/2010/main" val="369944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Bis 00:45</a:t>
            </a:r>
          </a:p>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18</a:t>
            </a:fld>
            <a:endParaRPr lang="de-DE"/>
          </a:p>
        </p:txBody>
      </p:sp>
    </p:spTree>
    <p:extLst>
      <p:ext uri="{BB962C8B-B14F-4D97-AF65-F5344CB8AC3E}">
        <p14:creationId xmlns:p14="http://schemas.microsoft.com/office/powerpoint/2010/main" val="584749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600" b="1" dirty="0"/>
              <a:t>Erneut die TN einbeziehen und über Vorgehensweise diskutieren.</a:t>
            </a:r>
          </a:p>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19</a:t>
            </a:fld>
            <a:endParaRPr lang="de-DE"/>
          </a:p>
        </p:txBody>
      </p:sp>
    </p:spTree>
    <p:extLst>
      <p:ext uri="{BB962C8B-B14F-4D97-AF65-F5344CB8AC3E}">
        <p14:creationId xmlns:p14="http://schemas.microsoft.com/office/powerpoint/2010/main" val="2913308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u="sng" dirty="0"/>
              <a:t>Zusatzinformation:</a:t>
            </a:r>
          </a:p>
          <a:p>
            <a:r>
              <a:rPr lang="de-DE" sz="1400" dirty="0"/>
              <a:t>Es ist selten klar wann welche Drogen konsumiert wurden und der Zustand der betroffenen Person kann sich durch verzögerte Wirkzeiten/ Wirkung von Substanzen wieder /weiter verschlechtern</a:t>
            </a:r>
          </a:p>
          <a:p>
            <a:endParaRPr lang="de-DE" sz="1400" dirty="0"/>
          </a:p>
          <a:p>
            <a:r>
              <a:rPr lang="de-DE" sz="1400" dirty="0"/>
              <a:t>Nun das VIDEO ganz abspielen (siehe Link)</a:t>
            </a:r>
          </a:p>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20</a:t>
            </a:fld>
            <a:endParaRPr lang="de-DE"/>
          </a:p>
        </p:txBody>
      </p:sp>
    </p:spTree>
    <p:extLst>
      <p:ext uri="{BB962C8B-B14F-4D97-AF65-F5344CB8AC3E}">
        <p14:creationId xmlns:p14="http://schemas.microsoft.com/office/powerpoint/2010/main" val="1561265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600" b="1" dirty="0"/>
              <a:t>Erneut die TN einbeziehen und über Vorgehensweise diskutieren.</a:t>
            </a:r>
          </a:p>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21</a:t>
            </a:fld>
            <a:endParaRPr lang="de-DE"/>
          </a:p>
        </p:txBody>
      </p:sp>
    </p:spTree>
    <p:extLst>
      <p:ext uri="{BB962C8B-B14F-4D97-AF65-F5344CB8AC3E}">
        <p14:creationId xmlns:p14="http://schemas.microsoft.com/office/powerpoint/2010/main" val="2004957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600" b="1" dirty="0"/>
              <a:t>Bitte VIDEO https://www.naloxontraining.de/naloxon-anwenden/  einbinden bis Sekunden 00:27</a:t>
            </a:r>
          </a:p>
        </p:txBody>
      </p:sp>
      <p:sp>
        <p:nvSpPr>
          <p:cNvPr id="4" name="Foliennummernplatzhalter 3"/>
          <p:cNvSpPr>
            <a:spLocks noGrp="1"/>
          </p:cNvSpPr>
          <p:nvPr>
            <p:ph type="sldNum" sz="quarter" idx="5"/>
          </p:nvPr>
        </p:nvSpPr>
        <p:spPr/>
        <p:txBody>
          <a:bodyPr/>
          <a:lstStyle/>
          <a:p>
            <a:fld id="{6FA86A68-614F-42D3-8254-892E5D0FB357}" type="slidenum">
              <a:rPr lang="de-DE" smtClean="0"/>
              <a:t>22</a:t>
            </a:fld>
            <a:endParaRPr lang="de-DE"/>
          </a:p>
        </p:txBody>
      </p:sp>
    </p:spTree>
    <p:extLst>
      <p:ext uri="{BB962C8B-B14F-4D97-AF65-F5344CB8AC3E}">
        <p14:creationId xmlns:p14="http://schemas.microsoft.com/office/powerpoint/2010/main" val="2555428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Bis 00:27</a:t>
            </a:r>
          </a:p>
          <a:p>
            <a:endParaRPr lang="de-DE" dirty="0"/>
          </a:p>
        </p:txBody>
      </p:sp>
      <p:sp>
        <p:nvSpPr>
          <p:cNvPr id="4" name="Foliennummernplatzhalter 3"/>
          <p:cNvSpPr>
            <a:spLocks noGrp="1"/>
          </p:cNvSpPr>
          <p:nvPr>
            <p:ph type="sldNum" sz="quarter" idx="5"/>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fld id="{75A01DEE-B30D-4A66-9B22-35ACFEF1430B}"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457200" eaLnBrk="1" fontAlgn="auto" latinLnBrk="0" hangingPunct="1">
                <a:lnSpc>
                  <a:spcPct val="100000"/>
                </a:lnSpc>
                <a:spcBef>
                  <a:spcPts val="0"/>
                </a:spcBef>
                <a:spcAft>
                  <a:spcPts val="0"/>
                </a:spcAft>
                <a:buClrTx/>
                <a:buSzTx/>
                <a:buFontTx/>
                <a:buNone/>
                <a:tabLst/>
                <a:defRPr/>
              </a:pPr>
              <a:t>23</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453010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i="1" dirty="0"/>
              <a:t>Evtl. mit TN Notruf durchspielen</a:t>
            </a:r>
          </a:p>
          <a:p>
            <a:r>
              <a:rPr lang="de-DE" sz="1400" b="1" i="1" dirty="0"/>
              <a:t>Video Notruf abspielen ab Sek 00:30    https://www.naloxontraining.de/naloxon-anwenden/ </a:t>
            </a:r>
          </a:p>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24</a:t>
            </a:fld>
            <a:endParaRPr lang="de-DE"/>
          </a:p>
        </p:txBody>
      </p:sp>
    </p:spTree>
    <p:extLst>
      <p:ext uri="{BB962C8B-B14F-4D97-AF65-F5344CB8AC3E}">
        <p14:creationId xmlns:p14="http://schemas.microsoft.com/office/powerpoint/2010/main" val="2632191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 00:30</a:t>
            </a:r>
          </a:p>
        </p:txBody>
      </p:sp>
      <p:sp>
        <p:nvSpPr>
          <p:cNvPr id="4" name="Foliennummernplatzhalter 3"/>
          <p:cNvSpPr>
            <a:spLocks noGrp="1"/>
          </p:cNvSpPr>
          <p:nvPr>
            <p:ph type="sldNum" sz="quarter" idx="5"/>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fld id="{75A01DEE-B30D-4A66-9B22-35ACFEF1430B}"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457200" eaLnBrk="1" fontAlgn="auto" latinLnBrk="0" hangingPunct="1">
                <a:lnSpc>
                  <a:spcPct val="100000"/>
                </a:lnSpc>
                <a:spcBef>
                  <a:spcPts val="0"/>
                </a:spcBef>
                <a:spcAft>
                  <a:spcPts val="0"/>
                </a:spcAft>
                <a:buClrTx/>
                <a:buSzTx/>
                <a:buFontTx/>
                <a:buNone/>
                <a:tabLst/>
                <a:defRPr/>
              </a:pPr>
              <a:t>25</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296920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i="1" dirty="0"/>
              <a:t>Hier Naloxon Dummys einbinden </a:t>
            </a:r>
          </a:p>
          <a:p>
            <a:r>
              <a:rPr lang="de-DE" sz="1400" b="1" i="1" dirty="0"/>
              <a:t>Und VIDEO einbinden https://www.naloxon-training.de/naloxon-anwenden/ </a:t>
            </a:r>
          </a:p>
          <a:p>
            <a:r>
              <a:rPr lang="de-DE" sz="1400" b="1" i="1" dirty="0"/>
              <a:t>Lautstärke hochstellen damit am Antwort der Notrufzentrale hört</a:t>
            </a:r>
          </a:p>
          <a:p>
            <a:endParaRPr lang="de-DE" sz="1400" b="1" i="1" dirty="0"/>
          </a:p>
          <a:p>
            <a:endParaRPr lang="de-DE" sz="1400" b="1" i="1" dirty="0"/>
          </a:p>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26</a:t>
            </a:fld>
            <a:endParaRPr lang="de-DE"/>
          </a:p>
        </p:txBody>
      </p:sp>
    </p:spTree>
    <p:extLst>
      <p:ext uri="{BB962C8B-B14F-4D97-AF65-F5344CB8AC3E}">
        <p14:creationId xmlns:p14="http://schemas.microsoft.com/office/powerpoint/2010/main" val="39878884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 01:00</a:t>
            </a:r>
          </a:p>
        </p:txBody>
      </p:sp>
      <p:sp>
        <p:nvSpPr>
          <p:cNvPr id="4" name="Foliennummernplatzhalter 3"/>
          <p:cNvSpPr>
            <a:spLocks noGrp="1"/>
          </p:cNvSpPr>
          <p:nvPr>
            <p:ph type="sldNum" sz="quarter" idx="5"/>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fld id="{75A01DEE-B30D-4A66-9B22-35ACFEF1430B}"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457200" eaLnBrk="1" fontAlgn="auto" latinLnBrk="0" hangingPunct="1">
                <a:lnSpc>
                  <a:spcPct val="100000"/>
                </a:lnSpc>
                <a:spcBef>
                  <a:spcPts val="0"/>
                </a:spcBef>
                <a:spcAft>
                  <a:spcPts val="0"/>
                </a:spcAft>
                <a:buClrTx/>
                <a:buSzTx/>
                <a:buFontTx/>
                <a:buNone/>
                <a:tabLst/>
                <a:defRPr/>
              </a:pPr>
              <a:t>27</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995080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b="1" i="1" dirty="0"/>
              <a:t>An einigen Personen in der Gruppe üben</a:t>
            </a:r>
          </a:p>
          <a:p>
            <a:endParaRPr lang="de-DE" sz="1400" b="1" i="1" dirty="0"/>
          </a:p>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28</a:t>
            </a:fld>
            <a:endParaRPr lang="de-DE"/>
          </a:p>
        </p:txBody>
      </p:sp>
    </p:spTree>
    <p:extLst>
      <p:ext uri="{BB962C8B-B14F-4D97-AF65-F5344CB8AC3E}">
        <p14:creationId xmlns:p14="http://schemas.microsoft.com/office/powerpoint/2010/main" val="1893627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Bis 02:00</a:t>
            </a:r>
          </a:p>
          <a:p>
            <a:endParaRPr lang="de-DE" dirty="0"/>
          </a:p>
        </p:txBody>
      </p:sp>
      <p:sp>
        <p:nvSpPr>
          <p:cNvPr id="4" name="Foliennummernplatzhalter 3"/>
          <p:cNvSpPr>
            <a:spLocks noGrp="1"/>
          </p:cNvSpPr>
          <p:nvPr>
            <p:ph type="sldNum" sz="quarter" idx="5"/>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fld id="{75A01DEE-B30D-4A66-9B22-35ACFEF1430B}"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457200" eaLnBrk="1" fontAlgn="auto" latinLnBrk="0" hangingPunct="1">
                <a:lnSpc>
                  <a:spcPct val="100000"/>
                </a:lnSpc>
                <a:spcBef>
                  <a:spcPts val="0"/>
                </a:spcBef>
                <a:spcAft>
                  <a:spcPts val="0"/>
                </a:spcAft>
                <a:buClrTx/>
                <a:buSzTx/>
                <a:buFontTx/>
                <a:buNone/>
                <a:tabLst/>
                <a:defRPr/>
              </a:pPr>
              <a:t>29</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4265879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Zusatzinformation: Sollten Helfer zu zweit sein, kann neben der Herz-Druck-Massage auch eine Mund zu Mund Beatmung durchgeführt werden.</a:t>
            </a:r>
          </a:p>
          <a:p>
            <a:r>
              <a:rPr lang="de-DE" b="1" dirty="0"/>
              <a:t>Die Europäischen Leitlinien zur Ersten Hilfe von Laien sieht nur die Herz-Druck-Massage vor, da es bei einer kombinierten Form oft zu Fehlern kam und keine der beiden Maßnahmen richtig durchgeführt wurde.</a:t>
            </a:r>
          </a:p>
        </p:txBody>
      </p:sp>
      <p:sp>
        <p:nvSpPr>
          <p:cNvPr id="4" name="Foliennummernplatzhalter 3"/>
          <p:cNvSpPr>
            <a:spLocks noGrp="1"/>
          </p:cNvSpPr>
          <p:nvPr>
            <p:ph type="sldNum" sz="quarter" idx="5"/>
          </p:nvPr>
        </p:nvSpPr>
        <p:spPr/>
        <p:txBody>
          <a:bodyPr/>
          <a:lstStyle/>
          <a:p>
            <a:fld id="{6FA86A68-614F-42D3-8254-892E5D0FB357}" type="slidenum">
              <a:rPr lang="de-DE" smtClean="0"/>
              <a:t>30</a:t>
            </a:fld>
            <a:endParaRPr lang="de-DE"/>
          </a:p>
        </p:txBody>
      </p:sp>
    </p:spTree>
    <p:extLst>
      <p:ext uri="{BB962C8B-B14F-4D97-AF65-F5344CB8AC3E}">
        <p14:creationId xmlns:p14="http://schemas.microsoft.com/office/powerpoint/2010/main" val="1743106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600" b="1" dirty="0"/>
              <a:t>Bitte an Notfallpuppe durchführen</a:t>
            </a:r>
          </a:p>
          <a:p>
            <a:endParaRPr lang="de-DE" sz="1600" b="1" dirty="0"/>
          </a:p>
          <a:p>
            <a:r>
              <a:rPr lang="de-DE" sz="1600" b="1" dirty="0"/>
              <a:t>Andere/abweichende Info an User*innen: Aufgrund der fehlenden körperlichen Verfassung und der schnellen Ermüdung sollte bei Trainings mit </a:t>
            </a:r>
            <a:r>
              <a:rPr lang="de-DE" sz="1600" b="1" dirty="0" err="1"/>
              <a:t>Drogengebraucher</a:t>
            </a:r>
            <a:r>
              <a:rPr lang="de-DE" sz="1600" b="1" dirty="0"/>
              <a:t>*innen </a:t>
            </a:r>
            <a:r>
              <a:rPr lang="de-DE" sz="1600" b="1" dirty="0" err="1"/>
              <a:t>ggfs</a:t>
            </a:r>
            <a:r>
              <a:rPr lang="de-DE" sz="1600" b="1" dirty="0"/>
              <a:t> eine veränderte Anzahl von Kompressionen besprochen werden </a:t>
            </a:r>
          </a:p>
          <a:p>
            <a:r>
              <a:rPr lang="de-DE" sz="1600" b="1" dirty="0">
                <a:sym typeface="Wingdings" panose="05000000000000000000" pitchFamily="2" charset="2"/>
              </a:rPr>
              <a:t>15-20 Kompressionen  in 15 Sekunden dann Atmung prüfen und </a:t>
            </a:r>
            <a:r>
              <a:rPr lang="de-DE" sz="1600" b="1" dirty="0" err="1">
                <a:sym typeface="Wingdings" panose="05000000000000000000" pitchFamily="2" charset="2"/>
              </a:rPr>
              <a:t>ggfs</a:t>
            </a:r>
            <a:r>
              <a:rPr lang="de-DE" sz="1600" b="1" dirty="0">
                <a:sym typeface="Wingdings" panose="05000000000000000000" pitchFamily="2" charset="2"/>
              </a:rPr>
              <a:t> Kompressionen fortsetzen</a:t>
            </a:r>
            <a:endParaRPr lang="de-DE" sz="1600" b="1" dirty="0"/>
          </a:p>
        </p:txBody>
      </p:sp>
      <p:sp>
        <p:nvSpPr>
          <p:cNvPr id="4" name="Foliennummernplatzhalter 3"/>
          <p:cNvSpPr>
            <a:spLocks noGrp="1"/>
          </p:cNvSpPr>
          <p:nvPr>
            <p:ph type="sldNum" sz="quarter" idx="5"/>
          </p:nvPr>
        </p:nvSpPr>
        <p:spPr/>
        <p:txBody>
          <a:bodyPr/>
          <a:lstStyle/>
          <a:p>
            <a:fld id="{6FA86A68-614F-42D3-8254-892E5D0FB357}" type="slidenum">
              <a:rPr lang="de-DE" smtClean="0"/>
              <a:t>31</a:t>
            </a:fld>
            <a:endParaRPr lang="de-DE"/>
          </a:p>
        </p:txBody>
      </p:sp>
    </p:spTree>
    <p:extLst>
      <p:ext uri="{BB962C8B-B14F-4D97-AF65-F5344CB8AC3E}">
        <p14:creationId xmlns:p14="http://schemas.microsoft.com/office/powerpoint/2010/main" val="2905478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 02:00</a:t>
            </a:r>
          </a:p>
        </p:txBody>
      </p:sp>
      <p:sp>
        <p:nvSpPr>
          <p:cNvPr id="4" name="Foliennummernplatzhalter 3"/>
          <p:cNvSpPr>
            <a:spLocks noGrp="1"/>
          </p:cNvSpPr>
          <p:nvPr>
            <p:ph type="sldNum" sz="quarter" idx="5"/>
          </p:nvPr>
        </p:nvSpPr>
        <p:spPr/>
        <p:txBody>
          <a:bodyPr/>
          <a:lstStyle/>
          <a:p>
            <a:pPr marL="0" marR="0" lvl="0" indent="0" algn="r" defTabSz="457200" eaLnBrk="1" fontAlgn="auto" latinLnBrk="0" hangingPunct="1">
              <a:lnSpc>
                <a:spcPct val="100000"/>
              </a:lnSpc>
              <a:spcBef>
                <a:spcPts val="0"/>
              </a:spcBef>
              <a:spcAft>
                <a:spcPts val="0"/>
              </a:spcAft>
              <a:buClrTx/>
              <a:buSzTx/>
              <a:buFontTx/>
              <a:buNone/>
              <a:tabLst/>
              <a:defRPr/>
            </a:pPr>
            <a:fld id="{75A01DEE-B30D-4A66-9B22-35ACFEF1430B}"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457200" eaLnBrk="1" fontAlgn="auto" latinLnBrk="0" hangingPunct="1">
                <a:lnSpc>
                  <a:spcPct val="100000"/>
                </a:lnSpc>
                <a:spcBef>
                  <a:spcPts val="0"/>
                </a:spcBef>
                <a:spcAft>
                  <a:spcPts val="0"/>
                </a:spcAft>
                <a:buClrTx/>
                <a:buSzTx/>
                <a:buFontTx/>
                <a:buNone/>
                <a:tabLst/>
                <a:defRPr/>
              </a:pPr>
              <a:t>32</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825080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FA86A68-614F-42D3-8254-892E5D0FB357}" type="slidenum">
              <a:rPr lang="de-DE" smtClean="0"/>
              <a:t>33</a:t>
            </a:fld>
            <a:endParaRPr lang="de-DE"/>
          </a:p>
        </p:txBody>
      </p:sp>
    </p:spTree>
    <p:extLst>
      <p:ext uri="{BB962C8B-B14F-4D97-AF65-F5344CB8AC3E}">
        <p14:creationId xmlns:p14="http://schemas.microsoft.com/office/powerpoint/2010/main" val="25093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Auf den Flyer hinweisen</a:t>
            </a:r>
          </a:p>
        </p:txBody>
      </p:sp>
      <p:sp>
        <p:nvSpPr>
          <p:cNvPr id="4" name="Foliennummernplatzhalter 3"/>
          <p:cNvSpPr>
            <a:spLocks noGrp="1"/>
          </p:cNvSpPr>
          <p:nvPr>
            <p:ph type="sldNum" sz="quarter" idx="5"/>
          </p:nvPr>
        </p:nvSpPr>
        <p:spPr/>
        <p:txBody>
          <a:bodyPr/>
          <a:lstStyle/>
          <a:p>
            <a:fld id="{6FA86A68-614F-42D3-8254-892E5D0FB357}" type="slidenum">
              <a:rPr lang="de-DE" smtClean="0"/>
              <a:t>34</a:t>
            </a:fld>
            <a:endParaRPr lang="de-DE"/>
          </a:p>
        </p:txBody>
      </p:sp>
    </p:spTree>
    <p:extLst>
      <p:ext uri="{BB962C8B-B14F-4D97-AF65-F5344CB8AC3E}">
        <p14:creationId xmlns:p14="http://schemas.microsoft.com/office/powerpoint/2010/main" val="4629110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Maria</a:t>
            </a:r>
          </a:p>
          <a:p>
            <a:endParaRPr lang="de-DE" b="1" dirty="0"/>
          </a:p>
          <a:p>
            <a:r>
              <a:rPr lang="de-DE" b="1" dirty="0" err="1"/>
              <a:t>Nyxoid</a:t>
            </a:r>
            <a:r>
              <a:rPr lang="de-DE" b="1" dirty="0"/>
              <a:t>: 1,8mg </a:t>
            </a:r>
            <a:r>
              <a:rPr lang="de-DE" b="1" dirty="0">
                <a:sym typeface="Wingdings" panose="05000000000000000000" pitchFamily="2" charset="2"/>
              </a:rPr>
              <a:t> </a:t>
            </a:r>
            <a:r>
              <a:rPr lang="de-DE" b="1" dirty="0" err="1">
                <a:sym typeface="Wingdings" panose="05000000000000000000" pitchFamily="2" charset="2"/>
              </a:rPr>
              <a:t>Narcan</a:t>
            </a:r>
            <a:r>
              <a:rPr lang="de-DE" b="1" dirty="0">
                <a:sym typeface="Wingdings" panose="05000000000000000000" pitchFamily="2" charset="2"/>
              </a:rPr>
              <a:t> 4mg, andere noch mehr</a:t>
            </a:r>
            <a:endParaRPr lang="de-DE"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87991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Deutschland fast 1/3 der Todesfälle in Europa</a:t>
            </a:r>
          </a:p>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37</a:t>
            </a:fld>
            <a:endParaRPr lang="de-DE"/>
          </a:p>
        </p:txBody>
      </p:sp>
    </p:spTree>
    <p:extLst>
      <p:ext uri="{BB962C8B-B14F-4D97-AF65-F5344CB8AC3E}">
        <p14:creationId xmlns:p14="http://schemas.microsoft.com/office/powerpoint/2010/main" val="32079422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75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29202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de-D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29476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endParaRPr lang="de-DE" b="1" dirty="0"/>
          </a:p>
          <a:p>
            <a:endParaRPr lang="de-DE" sz="1400"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31780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400"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67721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400"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17198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75A01DEE-B30D-4A66-9B22-35ACFEF1430B}" type="slidenum">
              <a:rPr lang="de-DE" smtClean="0"/>
              <a:t>44</a:t>
            </a:fld>
            <a:endParaRPr lang="de-DE"/>
          </a:p>
        </p:txBody>
      </p:sp>
    </p:spTree>
    <p:extLst>
      <p:ext uri="{BB962C8B-B14F-4D97-AF65-F5344CB8AC3E}">
        <p14:creationId xmlns:p14="http://schemas.microsoft.com/office/powerpoint/2010/main" val="24079385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6A68-614F-42D3-8254-892E5D0FB357}"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61717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de-DE" dirty="0"/>
          </a:p>
        </p:txBody>
      </p:sp>
      <p:sp>
        <p:nvSpPr>
          <p:cNvPr id="4" name="Foliennummernplatzhalter 3"/>
          <p:cNvSpPr>
            <a:spLocks noGrp="1"/>
          </p:cNvSpPr>
          <p:nvPr>
            <p:ph type="sldNum" sz="quarter" idx="10"/>
          </p:nvPr>
        </p:nvSpPr>
        <p:spPr bwMode="auto"/>
        <p:txBody>
          <a:bodyPr/>
          <a:lstStyle/>
          <a:p>
            <a:pPr>
              <a:defRPr/>
            </a:pPr>
            <a:fld id="{75A01DEE-B30D-4A66-9B22-35ACFEF1430B}" type="slidenum">
              <a:rPr lang="de-DE"/>
              <a:t>47</a:t>
            </a:fld>
            <a:endParaRPr 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AE0E7AC-BD85-A478-0018-F437D8CA3927}" type="slidenum">
              <a:rPr/>
              <a:t>48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621131"/>
            <a:ext cx="9144000" cy="2387600"/>
          </a:xfrm>
        </p:spPr>
        <p:txBody>
          <a:bodyPr anchor="b"/>
          <a:lstStyle>
            <a:lvl1pPr algn="l">
              <a:defRPr sz="6000"/>
            </a:lvl1pPr>
          </a:lstStyle>
          <a:p>
            <a:r>
              <a:rPr lang="de-DE" dirty="0"/>
              <a:t>Mastertitelformat bearbeiten</a:t>
            </a:r>
          </a:p>
        </p:txBody>
      </p:sp>
      <p:sp>
        <p:nvSpPr>
          <p:cNvPr id="3" name="Untertitel 2"/>
          <p:cNvSpPr>
            <a:spLocks noGrp="1"/>
          </p:cNvSpPr>
          <p:nvPr>
            <p:ph type="subTitle" idx="1"/>
          </p:nvPr>
        </p:nvSpPr>
        <p:spPr>
          <a:xfrm>
            <a:off x="1524000" y="4100806"/>
            <a:ext cx="9144000" cy="78532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13" name="Textplatzhalter 12"/>
          <p:cNvSpPr>
            <a:spLocks noGrp="1"/>
          </p:cNvSpPr>
          <p:nvPr>
            <p:ph type="body" sz="quarter" idx="13" hasCustomPrompt="1"/>
          </p:nvPr>
        </p:nvSpPr>
        <p:spPr>
          <a:xfrm>
            <a:off x="1524000" y="4978205"/>
            <a:ext cx="9144000" cy="808037"/>
          </a:xfrm>
        </p:spPr>
        <p:txBody>
          <a:bodyPr>
            <a:normAutofit/>
          </a:bodyPr>
          <a:lstStyle>
            <a:lvl1pPr marL="0" indent="0">
              <a:buFontTx/>
              <a:buNone/>
              <a:defRPr sz="1800" b="0" i="1">
                <a:solidFill>
                  <a:srgbClr val="3C3C3B"/>
                </a:solidFill>
                <a:latin typeface="Open Sans" charset="0"/>
                <a:ea typeface="Open Sans" charset="0"/>
                <a:cs typeface="Open Sans" charset="0"/>
              </a:defRPr>
            </a:lvl1pPr>
          </a:lstStyle>
          <a:p>
            <a:pPr lvl="0"/>
            <a:r>
              <a:rPr lang="de-DE" dirty="0"/>
              <a:t>Master-</a:t>
            </a:r>
            <a:r>
              <a:rPr lang="de-DE" dirty="0" err="1"/>
              <a:t>Subtitel</a:t>
            </a:r>
            <a:r>
              <a:rPr lang="de-DE" dirty="0"/>
              <a:t> bearbeiten</a:t>
            </a:r>
          </a:p>
        </p:txBody>
      </p:sp>
      <p:sp>
        <p:nvSpPr>
          <p:cNvPr id="17" name="Rechteck 16"/>
          <p:cNvSpPr/>
          <p:nvPr userDrawn="1"/>
        </p:nvSpPr>
        <p:spPr>
          <a:xfrm>
            <a:off x="0" y="5873262"/>
            <a:ext cx="12192000" cy="9847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8" name="Rechteck 17"/>
          <p:cNvSpPr/>
          <p:nvPr userDrawn="1"/>
        </p:nvSpPr>
        <p:spPr>
          <a:xfrm>
            <a:off x="0" y="6593305"/>
            <a:ext cx="12192000" cy="264695"/>
          </a:xfrm>
          <a:prstGeom prst="rect">
            <a:avLst/>
          </a:prstGeom>
          <a:solidFill>
            <a:srgbClr val="E63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Bild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185" y="484725"/>
            <a:ext cx="2450813" cy="602200"/>
          </a:xfrm>
          <a:prstGeom prst="rect">
            <a:avLst/>
          </a:prstGeom>
        </p:spPr>
      </p:pic>
      <p:pic>
        <p:nvPicPr>
          <p:cNvPr id="20" name="Bild 19"/>
          <p:cNvPicPr>
            <a:picLocks noChangeAspect="1"/>
          </p:cNvPicPr>
          <p:nvPr userDrawn="1"/>
        </p:nvPicPr>
        <p:blipFill>
          <a:blip r:embed="rId3" cstate="print">
            <a:alphaModFix amt="10000"/>
            <a:extLst>
              <a:ext uri="{28A0092B-C50C-407E-A947-70E740481C1C}">
                <a14:useLocalDpi xmlns:a14="http://schemas.microsoft.com/office/drawing/2010/main" val="0"/>
              </a:ext>
            </a:extLst>
          </a:blip>
          <a:stretch>
            <a:fillRect/>
          </a:stretch>
        </p:blipFill>
        <p:spPr>
          <a:xfrm>
            <a:off x="9171819" y="4600874"/>
            <a:ext cx="2414698" cy="1505162"/>
          </a:xfrm>
          <a:prstGeom prst="rect">
            <a:avLst/>
          </a:prstGeom>
        </p:spPr>
      </p:pic>
    </p:spTree>
    <p:extLst>
      <p:ext uri="{BB962C8B-B14F-4D97-AF65-F5344CB8AC3E}">
        <p14:creationId xmlns:p14="http://schemas.microsoft.com/office/powerpoint/2010/main" val="4065486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11"/>
          </p:nvPr>
        </p:nvSpPr>
        <p:spPr/>
        <p:txBody>
          <a:bodyPr/>
          <a:lstStyle/>
          <a:p>
            <a:r>
              <a:rPr lang="de-DE"/>
              <a:t>Naloxontraining: Ausbildung von Trainer*innen/Multiplikator*innen</a:t>
            </a:r>
          </a:p>
        </p:txBody>
      </p:sp>
      <p:sp>
        <p:nvSpPr>
          <p:cNvPr id="6" name="Foliennummernplatzhalter 5"/>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dirty="0"/>
          </a:p>
        </p:txBody>
      </p:sp>
    </p:spTree>
    <p:extLst>
      <p:ext uri="{BB962C8B-B14F-4D97-AF65-F5344CB8AC3E}">
        <p14:creationId xmlns:p14="http://schemas.microsoft.com/office/powerpoint/2010/main" val="312554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831850" y="4589463"/>
            <a:ext cx="10515600" cy="1252537"/>
          </a:xfrm>
        </p:spPr>
        <p:txBody>
          <a:bodyPr/>
          <a:lstStyle>
            <a:lvl1pPr marL="0" indent="0">
              <a:buNone/>
              <a:defRPr sz="2400" b="0" i="1">
                <a:solidFill>
                  <a:srgbClr val="3C3C3B"/>
                </a:solidFill>
                <a:latin typeface="Open Sans" charset="0"/>
                <a:ea typeface="Open Sans" charset="0"/>
                <a:cs typeface="Open Sans"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Mastertextformat bearbeiten</a:t>
            </a:r>
          </a:p>
        </p:txBody>
      </p:sp>
      <p:sp>
        <p:nvSpPr>
          <p:cNvPr id="5" name="Fußzeilenplatzhalter 4"/>
          <p:cNvSpPr>
            <a:spLocks noGrp="1"/>
          </p:cNvSpPr>
          <p:nvPr>
            <p:ph type="ftr" sz="quarter" idx="11"/>
          </p:nvPr>
        </p:nvSpPr>
        <p:spPr/>
        <p:txBody>
          <a:bodyPr/>
          <a:lstStyle/>
          <a:p>
            <a:r>
              <a:rPr lang="de-DE"/>
              <a:t>Naloxontraining: Ausbildung von Trainer*innen/Multiplikator*innen</a:t>
            </a:r>
          </a:p>
        </p:txBody>
      </p:sp>
      <p:sp>
        <p:nvSpPr>
          <p:cNvPr id="6" name="Foliennummernplatzhalter 5"/>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dirty="0"/>
          </a:p>
        </p:txBody>
      </p:sp>
    </p:spTree>
    <p:extLst>
      <p:ext uri="{BB962C8B-B14F-4D97-AF65-F5344CB8AC3E}">
        <p14:creationId xmlns:p14="http://schemas.microsoft.com/office/powerpoint/2010/main" val="163248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5181600"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72200" y="1825625"/>
            <a:ext cx="5181600"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Tree>
    <p:extLst>
      <p:ext uri="{BB962C8B-B14F-4D97-AF65-F5344CB8AC3E}">
        <p14:creationId xmlns:p14="http://schemas.microsoft.com/office/powerpoint/2010/main" val="1745741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rei Inhalte nebeneinander ">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3272481"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8" name="Inhaltsplatzhalter 2"/>
          <p:cNvSpPr>
            <a:spLocks noGrp="1"/>
          </p:cNvSpPr>
          <p:nvPr>
            <p:ph sz="half" idx="13"/>
          </p:nvPr>
        </p:nvSpPr>
        <p:spPr>
          <a:xfrm>
            <a:off x="4455640" y="1825624"/>
            <a:ext cx="3272481"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Inhaltsplatzhalter 2"/>
          <p:cNvSpPr>
            <a:spLocks noGrp="1"/>
          </p:cNvSpPr>
          <p:nvPr>
            <p:ph sz="half" idx="14"/>
          </p:nvPr>
        </p:nvSpPr>
        <p:spPr>
          <a:xfrm>
            <a:off x="8073081" y="1826569"/>
            <a:ext cx="3272481"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494280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hs Inhalte / Tabel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8" name="Inhaltsplatzhalter 2"/>
          <p:cNvSpPr>
            <a:spLocks noGrp="1"/>
          </p:cNvSpPr>
          <p:nvPr>
            <p:ph sz="half" idx="13"/>
          </p:nvPr>
        </p:nvSpPr>
        <p:spPr>
          <a:xfrm>
            <a:off x="4455640" y="1825624"/>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Inhaltsplatzhalter 2"/>
          <p:cNvSpPr>
            <a:spLocks noGrp="1"/>
          </p:cNvSpPr>
          <p:nvPr>
            <p:ph sz="half" idx="14"/>
          </p:nvPr>
        </p:nvSpPr>
        <p:spPr>
          <a:xfrm>
            <a:off x="8073081" y="1826569"/>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Inhaltsplatzhalter 2"/>
          <p:cNvSpPr>
            <a:spLocks noGrp="1"/>
          </p:cNvSpPr>
          <p:nvPr>
            <p:ph sz="half" idx="15"/>
          </p:nvPr>
        </p:nvSpPr>
        <p:spPr>
          <a:xfrm>
            <a:off x="838200" y="3986825"/>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Inhaltsplatzhalter 2"/>
          <p:cNvSpPr>
            <a:spLocks noGrp="1"/>
          </p:cNvSpPr>
          <p:nvPr>
            <p:ph sz="half" idx="16"/>
          </p:nvPr>
        </p:nvSpPr>
        <p:spPr>
          <a:xfrm>
            <a:off x="4455640" y="3986825"/>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Inhaltsplatzhalter 2"/>
          <p:cNvSpPr>
            <a:spLocks noGrp="1"/>
          </p:cNvSpPr>
          <p:nvPr>
            <p:ph sz="half" idx="17"/>
          </p:nvPr>
        </p:nvSpPr>
        <p:spPr>
          <a:xfrm>
            <a:off x="8068961" y="3986825"/>
            <a:ext cx="3272481" cy="20088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51964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rei Inhalte (z.B. 2 Bilder rech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5181600"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72200" y="1825624"/>
            <a:ext cx="5181600" cy="1980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8" name="Inhaltsplatzhalter 3"/>
          <p:cNvSpPr>
            <a:spLocks noGrp="1"/>
          </p:cNvSpPr>
          <p:nvPr>
            <p:ph sz="half" idx="13"/>
          </p:nvPr>
        </p:nvSpPr>
        <p:spPr>
          <a:xfrm>
            <a:off x="6172200" y="3862000"/>
            <a:ext cx="5181600" cy="1980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75385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rei Inhalte (z.B. 2 Bilder link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165273" y="1890280"/>
            <a:ext cx="5181600" cy="4016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838199" y="1873964"/>
            <a:ext cx="5181600" cy="1980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8" name="Inhaltsplatzhalter 3"/>
          <p:cNvSpPr>
            <a:spLocks noGrp="1"/>
          </p:cNvSpPr>
          <p:nvPr>
            <p:ph sz="half" idx="13"/>
          </p:nvPr>
        </p:nvSpPr>
        <p:spPr>
          <a:xfrm>
            <a:off x="838200" y="3926655"/>
            <a:ext cx="5181600" cy="19800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15543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wei Bilder mit einer Überschrif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11" name="Textplatzhalter 10"/>
          <p:cNvSpPr>
            <a:spLocks noGrp="1"/>
          </p:cNvSpPr>
          <p:nvPr>
            <p:ph type="body" sz="quarter" idx="13" hasCustomPrompt="1"/>
          </p:nvPr>
        </p:nvSpPr>
        <p:spPr>
          <a:xfrm>
            <a:off x="838800" y="1862931"/>
            <a:ext cx="10515600" cy="476615"/>
          </a:xfrm>
        </p:spPr>
        <p:txBody>
          <a:bodyPr/>
          <a:lstStyle>
            <a:lvl1pPr marL="0" indent="0">
              <a:buNone/>
              <a:defRPr baseline="0"/>
            </a:lvl1pPr>
          </a:lstStyle>
          <a:p>
            <a:pPr lvl="0"/>
            <a:r>
              <a:rPr lang="de-DE" dirty="0"/>
              <a:t>Bildbeschriftung 1</a:t>
            </a:r>
          </a:p>
        </p:txBody>
      </p:sp>
      <p:sp>
        <p:nvSpPr>
          <p:cNvPr id="13" name="Bildplatzhalter 12"/>
          <p:cNvSpPr>
            <a:spLocks noGrp="1"/>
          </p:cNvSpPr>
          <p:nvPr>
            <p:ph type="pic" sz="quarter" idx="14"/>
          </p:nvPr>
        </p:nvSpPr>
        <p:spPr>
          <a:xfrm>
            <a:off x="838800" y="2512800"/>
            <a:ext cx="5180400" cy="3330000"/>
          </a:xfrm>
        </p:spPr>
        <p:txBody>
          <a:bodyPr/>
          <a:lstStyle/>
          <a:p>
            <a:endParaRPr lang="de-DE"/>
          </a:p>
        </p:txBody>
      </p:sp>
      <p:sp>
        <p:nvSpPr>
          <p:cNvPr id="14" name="Bildplatzhalter 12"/>
          <p:cNvSpPr>
            <a:spLocks noGrp="1"/>
          </p:cNvSpPr>
          <p:nvPr>
            <p:ph type="pic" sz="quarter" idx="15"/>
          </p:nvPr>
        </p:nvSpPr>
        <p:spPr>
          <a:xfrm>
            <a:off x="6174000" y="2512800"/>
            <a:ext cx="5180400" cy="3330000"/>
          </a:xfrm>
        </p:spPr>
        <p:txBody>
          <a:bodyPr/>
          <a:lstStyle/>
          <a:p>
            <a:endParaRPr lang="de-DE"/>
          </a:p>
        </p:txBody>
      </p:sp>
    </p:spTree>
    <p:extLst>
      <p:ext uri="{BB962C8B-B14F-4D97-AF65-F5344CB8AC3E}">
        <p14:creationId xmlns:p14="http://schemas.microsoft.com/office/powerpoint/2010/main" val="2911165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Bilder mit zwei Überschrif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
        <p:nvSpPr>
          <p:cNvPr id="11" name="Textplatzhalter 10"/>
          <p:cNvSpPr>
            <a:spLocks noGrp="1"/>
          </p:cNvSpPr>
          <p:nvPr>
            <p:ph type="body" sz="quarter" idx="13" hasCustomPrompt="1"/>
          </p:nvPr>
        </p:nvSpPr>
        <p:spPr>
          <a:xfrm>
            <a:off x="838800" y="1862931"/>
            <a:ext cx="5180400" cy="476615"/>
          </a:xfrm>
        </p:spPr>
        <p:txBody>
          <a:bodyPr/>
          <a:lstStyle>
            <a:lvl1pPr marL="0" indent="0">
              <a:buNone/>
              <a:defRPr baseline="0"/>
            </a:lvl1pPr>
          </a:lstStyle>
          <a:p>
            <a:pPr lvl="0"/>
            <a:r>
              <a:rPr lang="de-DE" dirty="0"/>
              <a:t>Bildbeschriftung 1</a:t>
            </a:r>
          </a:p>
        </p:txBody>
      </p:sp>
      <p:sp>
        <p:nvSpPr>
          <p:cNvPr id="13" name="Bildplatzhalter 12"/>
          <p:cNvSpPr>
            <a:spLocks noGrp="1"/>
          </p:cNvSpPr>
          <p:nvPr>
            <p:ph type="pic" sz="quarter" idx="14"/>
          </p:nvPr>
        </p:nvSpPr>
        <p:spPr>
          <a:xfrm>
            <a:off x="838800" y="2512800"/>
            <a:ext cx="5180400" cy="3330000"/>
          </a:xfrm>
        </p:spPr>
        <p:txBody>
          <a:bodyPr/>
          <a:lstStyle/>
          <a:p>
            <a:endParaRPr lang="de-DE"/>
          </a:p>
        </p:txBody>
      </p:sp>
      <p:sp>
        <p:nvSpPr>
          <p:cNvPr id="14" name="Bildplatzhalter 12"/>
          <p:cNvSpPr>
            <a:spLocks noGrp="1"/>
          </p:cNvSpPr>
          <p:nvPr>
            <p:ph type="pic" sz="quarter" idx="15"/>
          </p:nvPr>
        </p:nvSpPr>
        <p:spPr>
          <a:xfrm>
            <a:off x="6174000" y="2512800"/>
            <a:ext cx="5180400" cy="3330000"/>
          </a:xfrm>
        </p:spPr>
        <p:txBody>
          <a:bodyPr/>
          <a:lstStyle/>
          <a:p>
            <a:endParaRPr lang="de-DE"/>
          </a:p>
        </p:txBody>
      </p:sp>
      <p:sp>
        <p:nvSpPr>
          <p:cNvPr id="8" name="Textplatzhalter 10"/>
          <p:cNvSpPr>
            <a:spLocks noGrp="1"/>
          </p:cNvSpPr>
          <p:nvPr>
            <p:ph type="body" sz="quarter" idx="16" hasCustomPrompt="1"/>
          </p:nvPr>
        </p:nvSpPr>
        <p:spPr>
          <a:xfrm>
            <a:off x="6173400" y="1868230"/>
            <a:ext cx="5180400" cy="476615"/>
          </a:xfrm>
        </p:spPr>
        <p:txBody>
          <a:bodyPr/>
          <a:lstStyle>
            <a:lvl1pPr marL="0" indent="0">
              <a:buNone/>
              <a:defRPr baseline="0"/>
            </a:lvl1pPr>
          </a:lstStyle>
          <a:p>
            <a:pPr lvl="0"/>
            <a:r>
              <a:rPr lang="de-DE" dirty="0"/>
              <a:t>Bildbeschriftung 2</a:t>
            </a:r>
          </a:p>
        </p:txBody>
      </p:sp>
    </p:spTree>
    <p:extLst>
      <p:ext uri="{BB962C8B-B14F-4D97-AF65-F5344CB8AC3E}">
        <p14:creationId xmlns:p14="http://schemas.microsoft.com/office/powerpoint/2010/main" val="252935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in Inhalt mit Fazi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pic>
        <p:nvPicPr>
          <p:cNvPr id="9" name="Bild 8" descr="arro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4340" y="5588840"/>
            <a:ext cx="512568" cy="512568"/>
          </a:xfrm>
          <a:prstGeom prst="rect">
            <a:avLst/>
          </a:prstGeom>
        </p:spPr>
      </p:pic>
      <p:sp>
        <p:nvSpPr>
          <p:cNvPr id="16" name="Textplatzhalter 15"/>
          <p:cNvSpPr>
            <a:spLocks noGrp="1"/>
          </p:cNvSpPr>
          <p:nvPr>
            <p:ph type="body" sz="quarter" idx="15"/>
          </p:nvPr>
        </p:nvSpPr>
        <p:spPr>
          <a:xfrm>
            <a:off x="1541066" y="5702683"/>
            <a:ext cx="9729878" cy="284162"/>
          </a:xfrm>
        </p:spPr>
        <p:txBody>
          <a:bodyPr>
            <a:noAutofit/>
          </a:bodyPr>
          <a:lstStyle>
            <a:lvl1pPr marL="0" indent="0">
              <a:buNone/>
              <a:defRPr sz="2000" b="1" i="1">
                <a:solidFill>
                  <a:schemeClr val="accent6"/>
                </a:solidFill>
              </a:defRPr>
            </a:lvl1pPr>
            <a:lvl2pPr marL="457200" indent="0">
              <a:buNone/>
              <a:defRPr sz="1600" b="1" i="1">
                <a:solidFill>
                  <a:srgbClr val="FF0000"/>
                </a:solidFill>
              </a:defRPr>
            </a:lvl2pPr>
            <a:lvl3pPr marL="914400" indent="0">
              <a:buNone/>
              <a:defRPr sz="1600" b="1" i="1">
                <a:solidFill>
                  <a:srgbClr val="FF0000"/>
                </a:solidFill>
              </a:defRPr>
            </a:lvl3pPr>
            <a:lvl4pPr marL="1371600" indent="0">
              <a:buNone/>
              <a:defRPr sz="1600" b="1" i="1">
                <a:solidFill>
                  <a:srgbClr val="FF0000"/>
                </a:solidFill>
              </a:defRPr>
            </a:lvl4pPr>
            <a:lvl5pPr marL="1828800" indent="0">
              <a:buNone/>
              <a:defRPr sz="1600" b="1" i="1">
                <a:solidFill>
                  <a:srgbClr val="FF0000"/>
                </a:solidFill>
              </a:defRPr>
            </a:lvl5pPr>
          </a:lstStyle>
          <a:p>
            <a:pPr lvl="0"/>
            <a:r>
              <a:rPr lang="de-DE" dirty="0"/>
              <a:t>Mastertextformat bearbeiten</a:t>
            </a:r>
          </a:p>
        </p:txBody>
      </p:sp>
      <p:sp>
        <p:nvSpPr>
          <p:cNvPr id="4" name="Inhaltsplatzhalter 3"/>
          <p:cNvSpPr>
            <a:spLocks noGrp="1"/>
          </p:cNvSpPr>
          <p:nvPr>
            <p:ph sz="quarter" idx="16"/>
          </p:nvPr>
        </p:nvSpPr>
        <p:spPr>
          <a:xfrm>
            <a:off x="838800" y="1825200"/>
            <a:ext cx="10432800" cy="36864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560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Zwei Inhalte, 2 Mal Fazi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pic>
        <p:nvPicPr>
          <p:cNvPr id="9" name="Bild 8" descr="arro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4340" y="5588840"/>
            <a:ext cx="512568" cy="512568"/>
          </a:xfrm>
          <a:prstGeom prst="rect">
            <a:avLst/>
          </a:prstGeom>
        </p:spPr>
      </p:pic>
      <p:sp>
        <p:nvSpPr>
          <p:cNvPr id="16" name="Textplatzhalter 15"/>
          <p:cNvSpPr>
            <a:spLocks noGrp="1"/>
          </p:cNvSpPr>
          <p:nvPr>
            <p:ph type="body" sz="quarter" idx="15"/>
          </p:nvPr>
        </p:nvSpPr>
        <p:spPr>
          <a:xfrm>
            <a:off x="1541066" y="5702683"/>
            <a:ext cx="4458197" cy="284162"/>
          </a:xfrm>
        </p:spPr>
        <p:txBody>
          <a:bodyPr>
            <a:noAutofit/>
          </a:bodyPr>
          <a:lstStyle>
            <a:lvl1pPr marL="0" indent="0">
              <a:buNone/>
              <a:defRPr sz="2000" b="1" i="1">
                <a:solidFill>
                  <a:schemeClr val="accent6"/>
                </a:solidFill>
              </a:defRPr>
            </a:lvl1pPr>
            <a:lvl2pPr marL="457200" indent="0">
              <a:buNone/>
              <a:defRPr sz="1600" b="1" i="1">
                <a:solidFill>
                  <a:srgbClr val="FF0000"/>
                </a:solidFill>
              </a:defRPr>
            </a:lvl2pPr>
            <a:lvl3pPr marL="914400" indent="0">
              <a:buNone/>
              <a:defRPr sz="1600" b="1" i="1">
                <a:solidFill>
                  <a:srgbClr val="FF0000"/>
                </a:solidFill>
              </a:defRPr>
            </a:lvl3pPr>
            <a:lvl4pPr marL="1371600" indent="0">
              <a:buNone/>
              <a:defRPr sz="1600" b="1" i="1">
                <a:solidFill>
                  <a:srgbClr val="FF0000"/>
                </a:solidFill>
              </a:defRPr>
            </a:lvl4pPr>
            <a:lvl5pPr marL="1828800" indent="0">
              <a:buNone/>
              <a:defRPr sz="1600" b="1" i="1">
                <a:solidFill>
                  <a:srgbClr val="FF0000"/>
                </a:solidFill>
              </a:defRPr>
            </a:lvl5pPr>
          </a:lstStyle>
          <a:p>
            <a:pPr lvl="0"/>
            <a:r>
              <a:rPr lang="de-DE" dirty="0"/>
              <a:t>Mastertextformat bearbeiten</a:t>
            </a:r>
          </a:p>
        </p:txBody>
      </p:sp>
      <p:pic>
        <p:nvPicPr>
          <p:cNvPr id="20" name="Bild 19" descr="arro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58877" y="5588840"/>
            <a:ext cx="512568" cy="512568"/>
          </a:xfrm>
          <a:prstGeom prst="rect">
            <a:avLst/>
          </a:prstGeom>
        </p:spPr>
      </p:pic>
      <p:sp>
        <p:nvSpPr>
          <p:cNvPr id="22" name="Textplatzhalter 15"/>
          <p:cNvSpPr>
            <a:spLocks noGrp="1"/>
          </p:cNvSpPr>
          <p:nvPr>
            <p:ph type="body" sz="quarter" idx="17"/>
          </p:nvPr>
        </p:nvSpPr>
        <p:spPr>
          <a:xfrm>
            <a:off x="6895603" y="5702683"/>
            <a:ext cx="4458197" cy="284162"/>
          </a:xfrm>
        </p:spPr>
        <p:txBody>
          <a:bodyPr>
            <a:noAutofit/>
          </a:bodyPr>
          <a:lstStyle>
            <a:lvl1pPr marL="0" indent="0">
              <a:buNone/>
              <a:defRPr sz="2000" b="1" i="1">
                <a:solidFill>
                  <a:schemeClr val="accent6"/>
                </a:solidFill>
              </a:defRPr>
            </a:lvl1pPr>
            <a:lvl2pPr marL="457200" indent="0">
              <a:buNone/>
              <a:defRPr sz="1600" b="1" i="1">
                <a:solidFill>
                  <a:srgbClr val="FF0000"/>
                </a:solidFill>
              </a:defRPr>
            </a:lvl2pPr>
            <a:lvl3pPr marL="914400" indent="0">
              <a:buNone/>
              <a:defRPr sz="1600" b="1" i="1">
                <a:solidFill>
                  <a:srgbClr val="FF0000"/>
                </a:solidFill>
              </a:defRPr>
            </a:lvl3pPr>
            <a:lvl4pPr marL="1371600" indent="0">
              <a:buNone/>
              <a:defRPr sz="1600" b="1" i="1">
                <a:solidFill>
                  <a:srgbClr val="FF0000"/>
                </a:solidFill>
              </a:defRPr>
            </a:lvl4pPr>
            <a:lvl5pPr marL="1828800" indent="0">
              <a:buNone/>
              <a:defRPr sz="1600" b="1" i="1">
                <a:solidFill>
                  <a:srgbClr val="FF0000"/>
                </a:solidFill>
              </a:defRPr>
            </a:lvl5pPr>
          </a:lstStyle>
          <a:p>
            <a:pPr lvl="0"/>
            <a:r>
              <a:rPr lang="de-DE" dirty="0"/>
              <a:t>Mastertextformat bearbeiten</a:t>
            </a:r>
          </a:p>
        </p:txBody>
      </p:sp>
      <p:sp>
        <p:nvSpPr>
          <p:cNvPr id="4" name="Inhaltsplatzhalter 3"/>
          <p:cNvSpPr>
            <a:spLocks noGrp="1"/>
          </p:cNvSpPr>
          <p:nvPr>
            <p:ph sz="quarter" idx="18"/>
          </p:nvPr>
        </p:nvSpPr>
        <p:spPr>
          <a:xfrm>
            <a:off x="838800" y="1825200"/>
            <a:ext cx="5162400" cy="36864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3"/>
          <p:cNvSpPr>
            <a:spLocks noGrp="1"/>
          </p:cNvSpPr>
          <p:nvPr>
            <p:ph sz="quarter" idx="19"/>
          </p:nvPr>
        </p:nvSpPr>
        <p:spPr>
          <a:xfrm>
            <a:off x="6192000" y="1825200"/>
            <a:ext cx="5162400" cy="36864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42336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Zwei Inhalte, 1 Mal Fazi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pic>
        <p:nvPicPr>
          <p:cNvPr id="9" name="Bild 8" descr="arro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4340" y="5588840"/>
            <a:ext cx="512568" cy="512568"/>
          </a:xfrm>
          <a:prstGeom prst="rect">
            <a:avLst/>
          </a:prstGeom>
        </p:spPr>
      </p:pic>
      <p:sp>
        <p:nvSpPr>
          <p:cNvPr id="16" name="Textplatzhalter 15"/>
          <p:cNvSpPr>
            <a:spLocks noGrp="1"/>
          </p:cNvSpPr>
          <p:nvPr>
            <p:ph type="body" sz="quarter" idx="15"/>
          </p:nvPr>
        </p:nvSpPr>
        <p:spPr>
          <a:xfrm>
            <a:off x="1541066" y="5702683"/>
            <a:ext cx="9813334" cy="284162"/>
          </a:xfrm>
        </p:spPr>
        <p:txBody>
          <a:bodyPr>
            <a:noAutofit/>
          </a:bodyPr>
          <a:lstStyle>
            <a:lvl1pPr marL="0" indent="0">
              <a:buNone/>
              <a:defRPr sz="2000" b="1" i="1">
                <a:solidFill>
                  <a:schemeClr val="accent6"/>
                </a:solidFill>
              </a:defRPr>
            </a:lvl1pPr>
            <a:lvl2pPr marL="457200" indent="0">
              <a:buNone/>
              <a:defRPr sz="1600" b="1" i="1">
                <a:solidFill>
                  <a:srgbClr val="FF0000"/>
                </a:solidFill>
              </a:defRPr>
            </a:lvl2pPr>
            <a:lvl3pPr marL="914400" indent="0">
              <a:buNone/>
              <a:defRPr sz="1600" b="1" i="1">
                <a:solidFill>
                  <a:srgbClr val="FF0000"/>
                </a:solidFill>
              </a:defRPr>
            </a:lvl3pPr>
            <a:lvl4pPr marL="1371600" indent="0">
              <a:buNone/>
              <a:defRPr sz="1600" b="1" i="1">
                <a:solidFill>
                  <a:srgbClr val="FF0000"/>
                </a:solidFill>
              </a:defRPr>
            </a:lvl4pPr>
            <a:lvl5pPr marL="1828800" indent="0">
              <a:buNone/>
              <a:defRPr sz="1600" b="1" i="1">
                <a:solidFill>
                  <a:srgbClr val="FF0000"/>
                </a:solidFill>
              </a:defRPr>
            </a:lvl5pPr>
          </a:lstStyle>
          <a:p>
            <a:pPr lvl="0"/>
            <a:r>
              <a:rPr lang="de-DE" dirty="0"/>
              <a:t>Mastertextformat bearbeiten</a:t>
            </a:r>
          </a:p>
        </p:txBody>
      </p:sp>
      <p:sp>
        <p:nvSpPr>
          <p:cNvPr id="4" name="Inhaltsplatzhalter 3"/>
          <p:cNvSpPr>
            <a:spLocks noGrp="1"/>
          </p:cNvSpPr>
          <p:nvPr>
            <p:ph sz="quarter" idx="18"/>
          </p:nvPr>
        </p:nvSpPr>
        <p:spPr>
          <a:xfrm>
            <a:off x="838800" y="1825200"/>
            <a:ext cx="5162400" cy="36864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3"/>
          <p:cNvSpPr>
            <a:spLocks noGrp="1"/>
          </p:cNvSpPr>
          <p:nvPr>
            <p:ph sz="quarter" idx="19"/>
          </p:nvPr>
        </p:nvSpPr>
        <p:spPr>
          <a:xfrm>
            <a:off x="6192000" y="1825200"/>
            <a:ext cx="5162400" cy="3686400"/>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331300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de-DE"/>
              <a:t>Naloxontraining: Ausbildung von Trainer*innen/Multiplikator*innen</a:t>
            </a:r>
          </a:p>
        </p:txBody>
      </p:sp>
      <p:sp>
        <p:nvSpPr>
          <p:cNvPr id="4" name="Foliennummernplatzhalter 3"/>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Tree>
    <p:extLst>
      <p:ext uri="{BB962C8B-B14F-4D97-AF65-F5344CB8AC3E}">
        <p14:creationId xmlns:p14="http://schemas.microsoft.com/office/powerpoint/2010/main" val="1636119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1" y="0"/>
            <a:ext cx="12192000" cy="60063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6" name="Fußzeilenplatzhalter 5"/>
          <p:cNvSpPr>
            <a:spLocks noGrp="1"/>
          </p:cNvSpPr>
          <p:nvPr>
            <p:ph type="ftr" sz="quarter" idx="11"/>
          </p:nvPr>
        </p:nvSpPr>
        <p:spPr/>
        <p:txBody>
          <a:bodyPr/>
          <a:lstStyle/>
          <a:p>
            <a:r>
              <a:rPr lang="de-DE"/>
              <a:t>Naloxontraining: Ausbildung von Trainer*innen/Multiplikator*innen</a:t>
            </a:r>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dirty="0"/>
          </a:p>
        </p:txBody>
      </p:sp>
    </p:spTree>
    <p:extLst>
      <p:ext uri="{BB962C8B-B14F-4D97-AF65-F5344CB8AC3E}">
        <p14:creationId xmlns:p14="http://schemas.microsoft.com/office/powerpoint/2010/main" val="190339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dirty="0"/>
          </a:p>
        </p:txBody>
      </p:sp>
      <p:sp>
        <p:nvSpPr>
          <p:cNvPr id="9" name="Inhaltsplatzhalter 3"/>
          <p:cNvSpPr>
            <a:spLocks noGrp="1"/>
          </p:cNvSpPr>
          <p:nvPr>
            <p:ph sz="half" idx="13"/>
          </p:nvPr>
        </p:nvSpPr>
        <p:spPr>
          <a:xfrm>
            <a:off x="5183188" y="987425"/>
            <a:ext cx="6170612" cy="48545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88258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1_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6"/>
            <a:ext cx="5181600" cy="342489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72200" y="1825626"/>
            <a:ext cx="5181600" cy="342489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11"/>
          </p:nvPr>
        </p:nvSpPr>
        <p:spPr/>
        <p:txBody>
          <a:bodyPr/>
          <a:lstStyle/>
          <a:p>
            <a:r>
              <a:rPr lang="de-DE"/>
              <a:t>Naloxontraining: Ausbildung von Trainer*innen/Multiplikator*innen</a:t>
            </a:r>
            <a:endParaRPr lang="de-DE" dirty="0"/>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a:p>
        </p:txBody>
      </p:sp>
    </p:spTree>
    <p:extLst>
      <p:ext uri="{BB962C8B-B14F-4D97-AF65-F5344CB8AC3E}">
        <p14:creationId xmlns:p14="http://schemas.microsoft.com/office/powerpoint/2010/main" val="102904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Fußzeilenplatzhalter 5"/>
          <p:cNvSpPr>
            <a:spLocks noGrp="1"/>
          </p:cNvSpPr>
          <p:nvPr>
            <p:ph type="ftr" sz="quarter" idx="11"/>
          </p:nvPr>
        </p:nvSpPr>
        <p:spPr/>
        <p:txBody>
          <a:bodyPr/>
          <a:lstStyle/>
          <a:p>
            <a:r>
              <a:rPr lang="de-DE"/>
              <a:t>Naloxontraining: Ausbildung von Trainer*innen/Multiplikator*innen</a:t>
            </a:r>
          </a:p>
        </p:txBody>
      </p:sp>
      <p:sp>
        <p:nvSpPr>
          <p:cNvPr id="7" name="Foliennummernplatzhalter 6"/>
          <p:cNvSpPr>
            <a:spLocks noGrp="1"/>
          </p:cNvSpPr>
          <p:nvPr>
            <p:ph type="sldNum" sz="quarter" idx="12"/>
          </p:nvPr>
        </p:nvSpPr>
        <p:spPr>
          <a:xfrm>
            <a:off x="838199" y="6356350"/>
            <a:ext cx="2743200" cy="285751"/>
          </a:xfrm>
          <a:prstGeom prst="rect">
            <a:avLst/>
          </a:prstGeom>
        </p:spPr>
        <p:txBody>
          <a:bodyPr/>
          <a:lstStyle/>
          <a:p>
            <a:fld id="{FB857C31-4407-F243-840D-76E72942167A}" type="slidenum">
              <a:rPr lang="de-DE" smtClean="0"/>
              <a:t>‹Nr.›</a:t>
            </a:fld>
            <a:endParaRPr lang="de-DE" dirty="0"/>
          </a:p>
        </p:txBody>
      </p:sp>
    </p:spTree>
    <p:extLst>
      <p:ext uri="{BB962C8B-B14F-4D97-AF65-F5344CB8AC3E}">
        <p14:creationId xmlns:p14="http://schemas.microsoft.com/office/powerpoint/2010/main" val="448065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endParaRPr lang="de-DE"/>
          </a:p>
        </p:txBody>
      </p:sp>
      <p:sp>
        <p:nvSpPr>
          <p:cNvPr id="5" name="Fußzeilenplatzhalter 4"/>
          <p:cNvSpPr>
            <a:spLocks noGrp="1"/>
          </p:cNvSpPr>
          <p:nvPr>
            <p:ph type="ftr" sz="quarter" idx="11"/>
          </p:nvPr>
        </p:nvSpPr>
        <p:spPr/>
        <p:txBody>
          <a:bodyPr/>
          <a:lstStyle/>
          <a:p>
            <a:r>
              <a:rPr lang="de-DE"/>
              <a:t>Naloxontraining: Ausbildung von Trainer*innen/Multiplikator*innen</a:t>
            </a:r>
          </a:p>
        </p:txBody>
      </p:sp>
      <p:sp>
        <p:nvSpPr>
          <p:cNvPr id="6" name="Foliennummernplatzhalter 5"/>
          <p:cNvSpPr>
            <a:spLocks noGrp="1"/>
          </p:cNvSpPr>
          <p:nvPr>
            <p:ph type="sldNum" sz="quarter" idx="12"/>
          </p:nvPr>
        </p:nvSpPr>
        <p:spPr/>
        <p:txBody>
          <a:bodyPr/>
          <a:lstStyle/>
          <a:p>
            <a:fld id="{2E318CAB-0888-4C30-BDD6-58A03CC9C8E0}" type="slidenum">
              <a:rPr lang="de-DE" smtClean="0"/>
              <a:t>‹Nr.›</a:t>
            </a:fld>
            <a:endParaRPr lang="de-DE"/>
          </a:p>
        </p:txBody>
      </p:sp>
    </p:spTree>
    <p:extLst>
      <p:ext uri="{BB962C8B-B14F-4D97-AF65-F5344CB8AC3E}">
        <p14:creationId xmlns:p14="http://schemas.microsoft.com/office/powerpoint/2010/main" val="40688742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D8DE3A-CDC6-1A83-8917-3D5F38B203B1}"/>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66C4C96E-1C1A-EF47-66E8-79669402ED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234096E-93CE-736D-5868-4E97B6CFE5D9}"/>
              </a:ext>
            </a:extLst>
          </p:cNvPr>
          <p:cNvSpPr>
            <a:spLocks noGrp="1"/>
          </p:cNvSpPr>
          <p:nvPr>
            <p:ph type="dt" sz="half" idx="10"/>
          </p:nvPr>
        </p:nvSpPr>
        <p:spPr/>
        <p:txBody>
          <a:bodyPr/>
          <a:lstStyle/>
          <a:p>
            <a:pPr>
              <a:defRPr/>
            </a:pPr>
            <a:endParaRPr lang="de-DE"/>
          </a:p>
        </p:txBody>
      </p:sp>
      <p:sp>
        <p:nvSpPr>
          <p:cNvPr id="5" name="Fußzeilenplatzhalter 4">
            <a:extLst>
              <a:ext uri="{FF2B5EF4-FFF2-40B4-BE49-F238E27FC236}">
                <a16:creationId xmlns:a16="http://schemas.microsoft.com/office/drawing/2014/main" id="{C9159BFB-491B-A231-45D7-1290D09ADFEE}"/>
              </a:ext>
            </a:extLst>
          </p:cNvPr>
          <p:cNvSpPr>
            <a:spLocks noGrp="1"/>
          </p:cNvSpPr>
          <p:nvPr>
            <p:ph type="ftr" sz="quarter" idx="11"/>
          </p:nvPr>
        </p:nvSpPr>
        <p:spPr/>
        <p:txBody>
          <a:body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6E4970B0-9541-2EF2-C51C-E522574DCF40}"/>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26990439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B9B181-A5F2-64EA-F006-28EFBD1519D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79418A8-4527-29C5-EDDA-6198E56C123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49800F1-60F9-0875-F7A5-5B76FDAEDC69}"/>
              </a:ext>
            </a:extLst>
          </p:cNvPr>
          <p:cNvSpPr>
            <a:spLocks noGrp="1"/>
          </p:cNvSpPr>
          <p:nvPr>
            <p:ph type="dt" sz="half" idx="10"/>
          </p:nvPr>
        </p:nvSpPr>
        <p:spPr/>
        <p:txBody>
          <a:bodyPr/>
          <a:lstStyle/>
          <a:p>
            <a:pPr>
              <a:defRPr/>
            </a:pPr>
            <a:endParaRPr lang="de-DE"/>
          </a:p>
        </p:txBody>
      </p:sp>
      <p:sp>
        <p:nvSpPr>
          <p:cNvPr id="5" name="Fußzeilenplatzhalter 4">
            <a:extLst>
              <a:ext uri="{FF2B5EF4-FFF2-40B4-BE49-F238E27FC236}">
                <a16:creationId xmlns:a16="http://schemas.microsoft.com/office/drawing/2014/main" id="{1F8E04E6-1A34-BF57-35FC-AB4297AD9846}"/>
              </a:ext>
            </a:extLst>
          </p:cNvPr>
          <p:cNvSpPr>
            <a:spLocks noGrp="1"/>
          </p:cNvSpPr>
          <p:nvPr>
            <p:ph type="ftr" sz="quarter" idx="11"/>
          </p:nvPr>
        </p:nvSpPr>
        <p:spPr/>
        <p:txBody>
          <a:body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6225F8E0-D2DE-CD80-DBFC-2CD8D1616881}"/>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2325764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0A4CEF-FC0F-D958-C294-CE9A70056E6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EC81A992-DCCB-8080-22F5-D3708400D1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FF2B3C8-3885-A402-174D-60E1E6884B00}"/>
              </a:ext>
            </a:extLst>
          </p:cNvPr>
          <p:cNvSpPr>
            <a:spLocks noGrp="1"/>
          </p:cNvSpPr>
          <p:nvPr>
            <p:ph type="dt" sz="half" idx="10"/>
          </p:nvPr>
        </p:nvSpPr>
        <p:spPr/>
        <p:txBody>
          <a:bodyPr/>
          <a:lstStyle/>
          <a:p>
            <a:pPr>
              <a:defRPr/>
            </a:pPr>
            <a:endParaRPr lang="de-DE"/>
          </a:p>
        </p:txBody>
      </p:sp>
      <p:sp>
        <p:nvSpPr>
          <p:cNvPr id="5" name="Fußzeilenplatzhalter 4">
            <a:extLst>
              <a:ext uri="{FF2B5EF4-FFF2-40B4-BE49-F238E27FC236}">
                <a16:creationId xmlns:a16="http://schemas.microsoft.com/office/drawing/2014/main" id="{73AD72EA-E842-4B3B-4AFC-29D43E8D08B0}"/>
              </a:ext>
            </a:extLst>
          </p:cNvPr>
          <p:cNvSpPr>
            <a:spLocks noGrp="1"/>
          </p:cNvSpPr>
          <p:nvPr>
            <p:ph type="ftr" sz="quarter" idx="11"/>
          </p:nvPr>
        </p:nvSpPr>
        <p:spPr/>
        <p:txBody>
          <a:body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B5B1F005-9962-F87E-9067-1616CFC1DB81}"/>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7461145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27CE39-39A0-B114-88EE-FE51E2AB263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3457ADF-875C-2D39-9518-5AD9A5AB2793}"/>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29AA979-8F8A-0099-A6E5-C1EDF07566B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45172C2-549A-3AA6-D8D6-BFFD67C7521C}"/>
              </a:ext>
            </a:extLst>
          </p:cNvPr>
          <p:cNvSpPr>
            <a:spLocks noGrp="1"/>
          </p:cNvSpPr>
          <p:nvPr>
            <p:ph type="dt" sz="half" idx="10"/>
          </p:nvPr>
        </p:nvSpPr>
        <p:spPr/>
        <p:txBody>
          <a:bodyPr/>
          <a:lstStyle/>
          <a:p>
            <a:pPr>
              <a:defRPr/>
            </a:pPr>
            <a:endParaRPr lang="de-DE"/>
          </a:p>
        </p:txBody>
      </p:sp>
      <p:sp>
        <p:nvSpPr>
          <p:cNvPr id="6" name="Fußzeilenplatzhalter 5">
            <a:extLst>
              <a:ext uri="{FF2B5EF4-FFF2-40B4-BE49-F238E27FC236}">
                <a16:creationId xmlns:a16="http://schemas.microsoft.com/office/drawing/2014/main" id="{AB60C026-6194-1FEE-B4EC-0201D238C841}"/>
              </a:ext>
            </a:extLst>
          </p:cNvPr>
          <p:cNvSpPr>
            <a:spLocks noGrp="1"/>
          </p:cNvSpPr>
          <p:nvPr>
            <p:ph type="ftr" sz="quarter" idx="11"/>
          </p:nvPr>
        </p:nvSpPr>
        <p:spPr/>
        <p:txBody>
          <a:bodyPr/>
          <a:lstStyle/>
          <a:p>
            <a:pPr>
              <a:defRPr/>
            </a:pPr>
            <a:r>
              <a:rPr lang="de-DE"/>
              <a:t>Naloxontraining: Ausbildung von Trainer*innen/Multiplikator*innen</a:t>
            </a:r>
          </a:p>
        </p:txBody>
      </p:sp>
      <p:sp>
        <p:nvSpPr>
          <p:cNvPr id="7" name="Foliennummernplatzhalter 6">
            <a:extLst>
              <a:ext uri="{FF2B5EF4-FFF2-40B4-BE49-F238E27FC236}">
                <a16:creationId xmlns:a16="http://schemas.microsoft.com/office/drawing/2014/main" id="{9A73C453-7175-1016-CED6-06D51FCDDFB6}"/>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2338879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60E686-38C7-6980-020A-7EE3797A209D}"/>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E056A20-5765-AB0C-311B-6203DD0753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516CF94-6EA9-5F6C-F261-1D7F93F01DF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0D091D0A-074E-6A15-D6E5-716A9D4B00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18F7E21-1567-38FA-D792-07E523F6FA38}"/>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8CA795-0CB5-91AE-4EBC-78A342C15690}"/>
              </a:ext>
            </a:extLst>
          </p:cNvPr>
          <p:cNvSpPr>
            <a:spLocks noGrp="1"/>
          </p:cNvSpPr>
          <p:nvPr>
            <p:ph type="dt" sz="half" idx="10"/>
          </p:nvPr>
        </p:nvSpPr>
        <p:spPr/>
        <p:txBody>
          <a:bodyPr/>
          <a:lstStyle/>
          <a:p>
            <a:pPr>
              <a:defRPr/>
            </a:pPr>
            <a:endParaRPr lang="de-DE"/>
          </a:p>
        </p:txBody>
      </p:sp>
      <p:sp>
        <p:nvSpPr>
          <p:cNvPr id="8" name="Fußzeilenplatzhalter 7">
            <a:extLst>
              <a:ext uri="{FF2B5EF4-FFF2-40B4-BE49-F238E27FC236}">
                <a16:creationId xmlns:a16="http://schemas.microsoft.com/office/drawing/2014/main" id="{3C906390-BF16-F407-A0D4-7B0E15A1D346}"/>
              </a:ext>
            </a:extLst>
          </p:cNvPr>
          <p:cNvSpPr>
            <a:spLocks noGrp="1"/>
          </p:cNvSpPr>
          <p:nvPr>
            <p:ph type="ftr" sz="quarter" idx="11"/>
          </p:nvPr>
        </p:nvSpPr>
        <p:spPr/>
        <p:txBody>
          <a:bodyPr/>
          <a:lstStyle/>
          <a:p>
            <a:pPr>
              <a:defRPr/>
            </a:pPr>
            <a:r>
              <a:rPr lang="de-DE"/>
              <a:t>Naloxontraining: Ausbildung von Trainer*innen/Multiplikator*innen</a:t>
            </a:r>
          </a:p>
        </p:txBody>
      </p:sp>
      <p:sp>
        <p:nvSpPr>
          <p:cNvPr id="9" name="Foliennummernplatzhalter 8">
            <a:extLst>
              <a:ext uri="{FF2B5EF4-FFF2-40B4-BE49-F238E27FC236}">
                <a16:creationId xmlns:a16="http://schemas.microsoft.com/office/drawing/2014/main" id="{FCF730E2-EBA4-C741-AEAA-4E9369323C20}"/>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40010531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2A416C-5A29-11F5-529A-9B4C1799616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F1BE376-005F-13FE-BD35-3C996027924A}"/>
              </a:ext>
            </a:extLst>
          </p:cNvPr>
          <p:cNvSpPr>
            <a:spLocks noGrp="1"/>
          </p:cNvSpPr>
          <p:nvPr>
            <p:ph type="dt" sz="half" idx="10"/>
          </p:nvPr>
        </p:nvSpPr>
        <p:spPr/>
        <p:txBody>
          <a:bodyPr/>
          <a:lstStyle/>
          <a:p>
            <a:pPr>
              <a:defRPr/>
            </a:pPr>
            <a:endParaRPr lang="de-DE"/>
          </a:p>
        </p:txBody>
      </p:sp>
      <p:sp>
        <p:nvSpPr>
          <p:cNvPr id="4" name="Fußzeilenplatzhalter 3">
            <a:extLst>
              <a:ext uri="{FF2B5EF4-FFF2-40B4-BE49-F238E27FC236}">
                <a16:creationId xmlns:a16="http://schemas.microsoft.com/office/drawing/2014/main" id="{ECFBB5DD-FFF5-157F-F7E3-24981BF4CBA2}"/>
              </a:ext>
            </a:extLst>
          </p:cNvPr>
          <p:cNvSpPr>
            <a:spLocks noGrp="1"/>
          </p:cNvSpPr>
          <p:nvPr>
            <p:ph type="ftr" sz="quarter" idx="11"/>
          </p:nvPr>
        </p:nvSpPr>
        <p:spPr/>
        <p:txBody>
          <a:bodyPr/>
          <a:lstStyle/>
          <a:p>
            <a:pPr>
              <a:defRPr/>
            </a:pPr>
            <a:r>
              <a:rPr lang="de-DE"/>
              <a:t>Naloxontraining: Ausbildung von Trainer*innen/Multiplikator*innen</a:t>
            </a:r>
          </a:p>
        </p:txBody>
      </p:sp>
      <p:sp>
        <p:nvSpPr>
          <p:cNvPr id="5" name="Foliennummernplatzhalter 4">
            <a:extLst>
              <a:ext uri="{FF2B5EF4-FFF2-40B4-BE49-F238E27FC236}">
                <a16:creationId xmlns:a16="http://schemas.microsoft.com/office/drawing/2014/main" id="{506C4A27-1BC5-FBBC-7AD8-B3A966DA559C}"/>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15827478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A624EEB-30D9-A5BF-41DE-147D9219738F}"/>
              </a:ext>
            </a:extLst>
          </p:cNvPr>
          <p:cNvSpPr>
            <a:spLocks noGrp="1"/>
          </p:cNvSpPr>
          <p:nvPr>
            <p:ph type="dt" sz="half" idx="10"/>
          </p:nvPr>
        </p:nvSpPr>
        <p:spPr/>
        <p:txBody>
          <a:bodyPr/>
          <a:lstStyle/>
          <a:p>
            <a:pPr>
              <a:defRPr/>
            </a:pPr>
            <a:endParaRPr lang="de-DE"/>
          </a:p>
        </p:txBody>
      </p:sp>
      <p:sp>
        <p:nvSpPr>
          <p:cNvPr id="3" name="Fußzeilenplatzhalter 2">
            <a:extLst>
              <a:ext uri="{FF2B5EF4-FFF2-40B4-BE49-F238E27FC236}">
                <a16:creationId xmlns:a16="http://schemas.microsoft.com/office/drawing/2014/main" id="{45B96F9A-0360-72B6-C439-CA50433216B2}"/>
              </a:ext>
            </a:extLst>
          </p:cNvPr>
          <p:cNvSpPr>
            <a:spLocks noGrp="1"/>
          </p:cNvSpPr>
          <p:nvPr>
            <p:ph type="ftr" sz="quarter" idx="11"/>
          </p:nvPr>
        </p:nvSpPr>
        <p:spPr/>
        <p:txBody>
          <a:bodyPr/>
          <a:lstStyle/>
          <a:p>
            <a:pPr>
              <a:defRPr/>
            </a:pPr>
            <a:r>
              <a:rPr lang="de-DE"/>
              <a:t>Naloxontraining: Ausbildung von Trainer*innen/Multiplikator*innen</a:t>
            </a:r>
          </a:p>
        </p:txBody>
      </p:sp>
      <p:sp>
        <p:nvSpPr>
          <p:cNvPr id="4" name="Foliennummernplatzhalter 3">
            <a:extLst>
              <a:ext uri="{FF2B5EF4-FFF2-40B4-BE49-F238E27FC236}">
                <a16:creationId xmlns:a16="http://schemas.microsoft.com/office/drawing/2014/main" id="{7AE067E7-81D2-3C1A-8049-41F6CC0D7F2B}"/>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9740858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4164AC-DB9B-808F-8E96-E6FA1850F0D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F5363A3-9024-3C7A-AD86-A431A7B69D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C2B9173-6270-8085-DF7B-2641F357A6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37002CE-FF51-773F-04BD-D7B569BED775}"/>
              </a:ext>
            </a:extLst>
          </p:cNvPr>
          <p:cNvSpPr>
            <a:spLocks noGrp="1"/>
          </p:cNvSpPr>
          <p:nvPr>
            <p:ph type="dt" sz="half" idx="10"/>
          </p:nvPr>
        </p:nvSpPr>
        <p:spPr/>
        <p:txBody>
          <a:bodyPr/>
          <a:lstStyle/>
          <a:p>
            <a:pPr>
              <a:defRPr/>
            </a:pPr>
            <a:endParaRPr lang="de-DE"/>
          </a:p>
        </p:txBody>
      </p:sp>
      <p:sp>
        <p:nvSpPr>
          <p:cNvPr id="6" name="Fußzeilenplatzhalter 5">
            <a:extLst>
              <a:ext uri="{FF2B5EF4-FFF2-40B4-BE49-F238E27FC236}">
                <a16:creationId xmlns:a16="http://schemas.microsoft.com/office/drawing/2014/main" id="{FF62B00D-F214-D693-C8F1-1EDDCEF4666E}"/>
              </a:ext>
            </a:extLst>
          </p:cNvPr>
          <p:cNvSpPr>
            <a:spLocks noGrp="1"/>
          </p:cNvSpPr>
          <p:nvPr>
            <p:ph type="ftr" sz="quarter" idx="11"/>
          </p:nvPr>
        </p:nvSpPr>
        <p:spPr/>
        <p:txBody>
          <a:bodyPr/>
          <a:lstStyle/>
          <a:p>
            <a:pPr>
              <a:defRPr/>
            </a:pPr>
            <a:r>
              <a:rPr lang="de-DE"/>
              <a:t>Naloxontraining: Ausbildung von Trainer*innen/Multiplikator*innen</a:t>
            </a:r>
          </a:p>
        </p:txBody>
      </p:sp>
      <p:sp>
        <p:nvSpPr>
          <p:cNvPr id="7" name="Foliennummernplatzhalter 6">
            <a:extLst>
              <a:ext uri="{FF2B5EF4-FFF2-40B4-BE49-F238E27FC236}">
                <a16:creationId xmlns:a16="http://schemas.microsoft.com/office/drawing/2014/main" id="{18D19BE8-8168-E2E3-BAAE-3BF7D474BAD9}"/>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3028810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14F7CD-3728-480E-EDC7-6A9DBAED416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F7F0D86-4339-38FE-1E83-673D1CB793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7CFAC10B-66FC-D182-9A0E-EC7C414551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678D235-6A3A-06D9-651D-B72BBDAB9717}"/>
              </a:ext>
            </a:extLst>
          </p:cNvPr>
          <p:cNvSpPr>
            <a:spLocks noGrp="1"/>
          </p:cNvSpPr>
          <p:nvPr>
            <p:ph type="dt" sz="half" idx="10"/>
          </p:nvPr>
        </p:nvSpPr>
        <p:spPr/>
        <p:txBody>
          <a:bodyPr/>
          <a:lstStyle/>
          <a:p>
            <a:pPr>
              <a:defRPr/>
            </a:pPr>
            <a:endParaRPr lang="de-DE"/>
          </a:p>
        </p:txBody>
      </p:sp>
      <p:sp>
        <p:nvSpPr>
          <p:cNvPr id="6" name="Fußzeilenplatzhalter 5">
            <a:extLst>
              <a:ext uri="{FF2B5EF4-FFF2-40B4-BE49-F238E27FC236}">
                <a16:creationId xmlns:a16="http://schemas.microsoft.com/office/drawing/2014/main" id="{7F38FDDA-F5F0-6337-872C-951F41030DBC}"/>
              </a:ext>
            </a:extLst>
          </p:cNvPr>
          <p:cNvSpPr>
            <a:spLocks noGrp="1"/>
          </p:cNvSpPr>
          <p:nvPr>
            <p:ph type="ftr" sz="quarter" idx="11"/>
          </p:nvPr>
        </p:nvSpPr>
        <p:spPr/>
        <p:txBody>
          <a:bodyPr/>
          <a:lstStyle/>
          <a:p>
            <a:pPr>
              <a:defRPr/>
            </a:pPr>
            <a:r>
              <a:rPr lang="de-DE"/>
              <a:t>Naloxontraining: Ausbildung von Trainer*innen/Multiplikator*innen</a:t>
            </a:r>
          </a:p>
        </p:txBody>
      </p:sp>
      <p:sp>
        <p:nvSpPr>
          <p:cNvPr id="7" name="Foliennummernplatzhalter 6">
            <a:extLst>
              <a:ext uri="{FF2B5EF4-FFF2-40B4-BE49-F238E27FC236}">
                <a16:creationId xmlns:a16="http://schemas.microsoft.com/office/drawing/2014/main" id="{3BF58127-9AF1-B5B0-A37A-AB362A2688A4}"/>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9218724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D6F4C2-4568-0EEE-497E-95A23701813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ECF87AA-7FEB-C6B8-CB9A-D0FFB66EC27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F1AD340-3CE6-8797-59A1-0D3AA2B6B5E1}"/>
              </a:ext>
            </a:extLst>
          </p:cNvPr>
          <p:cNvSpPr>
            <a:spLocks noGrp="1"/>
          </p:cNvSpPr>
          <p:nvPr>
            <p:ph type="dt" sz="half" idx="10"/>
          </p:nvPr>
        </p:nvSpPr>
        <p:spPr/>
        <p:txBody>
          <a:bodyPr/>
          <a:lstStyle/>
          <a:p>
            <a:pPr>
              <a:defRPr/>
            </a:pPr>
            <a:endParaRPr lang="de-DE"/>
          </a:p>
        </p:txBody>
      </p:sp>
      <p:sp>
        <p:nvSpPr>
          <p:cNvPr id="5" name="Fußzeilenplatzhalter 4">
            <a:extLst>
              <a:ext uri="{FF2B5EF4-FFF2-40B4-BE49-F238E27FC236}">
                <a16:creationId xmlns:a16="http://schemas.microsoft.com/office/drawing/2014/main" id="{0A398367-209B-9D98-E090-7A1779EBE75E}"/>
              </a:ext>
            </a:extLst>
          </p:cNvPr>
          <p:cNvSpPr>
            <a:spLocks noGrp="1"/>
          </p:cNvSpPr>
          <p:nvPr>
            <p:ph type="ftr" sz="quarter" idx="11"/>
          </p:nvPr>
        </p:nvSpPr>
        <p:spPr/>
        <p:txBody>
          <a:body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B63503A6-974C-BB52-D37F-59811D7EB000}"/>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20931313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27ED5F8-0235-2FB4-72CD-A578F72DE02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4D8642B-1E3C-9AE7-E056-854C971ADB5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B6C857-75F1-1600-D7A4-B7BA1A3B9B5A}"/>
              </a:ext>
            </a:extLst>
          </p:cNvPr>
          <p:cNvSpPr>
            <a:spLocks noGrp="1"/>
          </p:cNvSpPr>
          <p:nvPr>
            <p:ph type="dt" sz="half" idx="10"/>
          </p:nvPr>
        </p:nvSpPr>
        <p:spPr/>
        <p:txBody>
          <a:bodyPr/>
          <a:lstStyle/>
          <a:p>
            <a:pPr>
              <a:defRPr/>
            </a:pPr>
            <a:endParaRPr lang="de-DE"/>
          </a:p>
        </p:txBody>
      </p:sp>
      <p:sp>
        <p:nvSpPr>
          <p:cNvPr id="5" name="Fußzeilenplatzhalter 4">
            <a:extLst>
              <a:ext uri="{FF2B5EF4-FFF2-40B4-BE49-F238E27FC236}">
                <a16:creationId xmlns:a16="http://schemas.microsoft.com/office/drawing/2014/main" id="{7C252339-337B-1244-55BD-F0905ADD07CF}"/>
              </a:ext>
            </a:extLst>
          </p:cNvPr>
          <p:cNvSpPr>
            <a:spLocks noGrp="1"/>
          </p:cNvSpPr>
          <p:nvPr>
            <p:ph type="ftr" sz="quarter" idx="11"/>
          </p:nvPr>
        </p:nvSpPr>
        <p:spPr/>
        <p:txBody>
          <a:body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1C1D76D4-62B2-413E-2993-F883DCD3371B}"/>
              </a:ext>
            </a:extLst>
          </p:cNvPr>
          <p:cNvSpPr>
            <a:spLocks noGrp="1"/>
          </p:cNvSpPr>
          <p:nvPr>
            <p:ph type="sldNum" sz="quarter" idx="12"/>
          </p:nvPr>
        </p:nvSpPr>
        <p:spPr/>
        <p:txBody>
          <a:body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17056035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showMasterPhAnim="0" type="title" preserve="1" userDrawn="1">
  <p:cSld name="1_Titelfolie">
    <p:bg>
      <p:bgPr>
        <a:solidFill>
          <a:schemeClr val="bg2"/>
        </a:solidFill>
        <a:effectLst/>
      </p:bgPr>
    </p:bg>
    <p:spTree>
      <p:nvGrpSpPr>
        <p:cNvPr id="1" name=""/>
        <p:cNvGrpSpPr/>
        <p:nvPr/>
      </p:nvGrpSpPr>
      <p:grpSpPr bwMode="auto">
        <a:xfrm>
          <a:off x="0" y="0"/>
          <a:ext cx="0" cy="0"/>
          <a:chOff x="0" y="0"/>
          <a:chExt cx="0" cy="0"/>
        </a:xfrm>
      </p:grpSpPr>
      <p:sp>
        <p:nvSpPr>
          <p:cNvPr id="2" name="Title 1"/>
          <p:cNvSpPr>
            <a:spLocks noGrp="1"/>
          </p:cNvSpPr>
          <p:nvPr>
            <p:ph type="ctrTitle"/>
          </p:nvPr>
        </p:nvSpPr>
        <p:spPr bwMode="auto">
          <a:xfrm>
            <a:off x="1915128" y="1788454"/>
            <a:ext cx="8361229" cy="2098226"/>
          </a:xfrm>
        </p:spPr>
        <p:txBody>
          <a:bodyPr anchor="b">
            <a:noAutofit/>
          </a:bodyPr>
          <a:lstStyle>
            <a:lvl1pPr algn="ctr">
              <a:defRPr sz="7200" cap="all">
                <a:solidFill>
                  <a:schemeClr val="tx2"/>
                </a:solidFill>
              </a:defRPr>
            </a:lvl1pPr>
          </a:lstStyle>
          <a:p>
            <a:pPr>
              <a:defRPr/>
            </a:pPr>
            <a:r>
              <a:rPr lang="de-DE"/>
              <a:t>Titelmasterformat durch Klicken bearbeiten</a:t>
            </a:r>
            <a:endParaRPr lang="en-US"/>
          </a:p>
        </p:txBody>
      </p:sp>
      <p:sp>
        <p:nvSpPr>
          <p:cNvPr id="3" name="Subtitle 2"/>
          <p:cNvSpPr>
            <a:spLocks noGrp="1"/>
          </p:cNvSpPr>
          <p:nvPr>
            <p:ph type="subTitle" idx="1"/>
          </p:nvPr>
        </p:nvSpPr>
        <p:spPr bwMode="auto">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DE"/>
              <a:t>Formatvorlage des Untertitelmasters durch Klicken bearbeiten</a:t>
            </a:r>
            <a:endParaRPr lang="en-US"/>
          </a:p>
        </p:txBody>
      </p:sp>
      <p:sp>
        <p:nvSpPr>
          <p:cNvPr id="4" name="Date Placeholder 3"/>
          <p:cNvSpPr>
            <a:spLocks noGrp="1"/>
          </p:cNvSpPr>
          <p:nvPr>
            <p:ph type="dt" sz="half" idx="10"/>
          </p:nvPr>
        </p:nvSpPr>
        <p:spPr bwMode="auto">
          <a:xfrm>
            <a:off x="752858" y="6453386"/>
            <a:ext cx="1607944" cy="404614"/>
          </a:xfrm>
        </p:spPr>
        <p:txBody>
          <a:bodyPr/>
          <a:lstStyle>
            <a:lvl1pPr>
              <a:defRPr>
                <a:solidFill>
                  <a:schemeClr val="tx2"/>
                </a:solidFill>
              </a:defRPr>
            </a:lvl1pPr>
          </a:lstStyle>
          <a:p>
            <a:pPr>
              <a:defRPr/>
            </a:pPr>
            <a:endParaRPr lang="de-DE"/>
          </a:p>
        </p:txBody>
      </p:sp>
      <p:sp>
        <p:nvSpPr>
          <p:cNvPr id="5" name="Footer Placeholder 4"/>
          <p:cNvSpPr>
            <a:spLocks noGrp="1"/>
          </p:cNvSpPr>
          <p:nvPr>
            <p:ph type="ftr" sz="quarter" idx="11"/>
          </p:nvPr>
        </p:nvSpPr>
        <p:spPr bwMode="auto">
          <a:xfrm>
            <a:off x="2584054" y="6453386"/>
            <a:ext cx="7023377" cy="404614"/>
          </a:xfrm>
        </p:spPr>
        <p:txBody>
          <a:bodyPr/>
          <a:lstStyle>
            <a:lvl1pPr algn="ctr">
              <a:defRPr>
                <a:solidFill>
                  <a:schemeClr val="tx2"/>
                </a:solidFill>
              </a:defRPr>
            </a:lvl1pPr>
          </a:lstStyle>
          <a:p>
            <a:pPr>
              <a:defRPr/>
            </a:pPr>
            <a:r>
              <a:rPr lang="de-DE"/>
              <a:t>Naloxontraining: Ausbildung von Trainer*innen/Multiplikator*innen</a:t>
            </a:r>
          </a:p>
        </p:txBody>
      </p:sp>
      <p:sp>
        <p:nvSpPr>
          <p:cNvPr id="6" name="Slide Number Placeholder 5"/>
          <p:cNvSpPr>
            <a:spLocks noGrp="1"/>
          </p:cNvSpPr>
          <p:nvPr>
            <p:ph type="sldNum" sz="quarter" idx="12"/>
          </p:nvPr>
        </p:nvSpPr>
        <p:spPr bwMode="auto">
          <a:xfrm>
            <a:off x="9830683" y="6453386"/>
            <a:ext cx="1596292" cy="404614"/>
          </a:xfrm>
        </p:spPr>
        <p:txBody>
          <a:bodyPr/>
          <a:lstStyle>
            <a:lvl1pPr>
              <a:defRPr>
                <a:solidFill>
                  <a:schemeClr val="tx2"/>
                </a:solidFill>
              </a:defRPr>
            </a:lvl1pPr>
          </a:lstStyle>
          <a:p>
            <a:pPr>
              <a:defRPr/>
            </a:pPr>
            <a:fld id="{66B8C5B8-4894-44D0-A165-279CCF172C99}" type="slidenum">
              <a:rPr lang="de-DE"/>
              <a:t>‹Nr.›</a:t>
            </a:fld>
            <a:endParaRPr lang="de-DE"/>
          </a:p>
        </p:txBody>
      </p:sp>
      <p:grpSp>
        <p:nvGrpSpPr>
          <p:cNvPr id="7" name="Group 6"/>
          <p:cNvGrpSpPr/>
          <p:nvPr/>
        </p:nvGrpSpPr>
        <p:grpSpPr bwMode="auto">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extrusionOk="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de-DE"/>
            </a:p>
          </p:txBody>
        </p:sp>
        <p:sp>
          <p:nvSpPr>
            <p:cNvPr id="14" name="Freeform 6"/>
            <p:cNvSpPr/>
            <p:nvPr/>
          </p:nvSpPr>
          <p:spPr bwMode="auto">
            <a:xfrm flipH="1" flipV="1">
              <a:off x="752858" y="744469"/>
              <a:ext cx="3275668" cy="4408488"/>
            </a:xfrm>
            <a:custGeom>
              <a:avLst/>
              <a:gdLst/>
              <a:ahLst/>
              <a:cxnLst/>
              <a:rect l="l" t="t" r="r" b="b"/>
              <a:pathLst>
                <a:path w="10002" h="10000" extrusionOk="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de-DE"/>
            </a:p>
          </p:txBody>
        </p:sp>
      </p:grpSp>
    </p:spTree>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type="obj" preserve="1" userDrawn="1">
  <p:cSld name="1_Titel und Inhal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DE"/>
              <a:t>Titelmasterformat durch Klicken bearbeiten</a:t>
            </a:r>
            <a:endParaRPr lang="en-US"/>
          </a:p>
        </p:txBody>
      </p:sp>
      <p:sp>
        <p:nvSpPr>
          <p:cNvPr id="3" name="Content Placeholder 2"/>
          <p:cNvSpPr>
            <a:spLocks noGrp="1"/>
          </p:cNvSpPr>
          <p:nvPr>
            <p:ph idx="1"/>
          </p:nvPr>
        </p:nvSpPr>
        <p:spPr bwMode="auto"/>
        <p:txBody>
          <a:body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Date Placeholder 3"/>
          <p:cNvSpPr>
            <a:spLocks noGrp="1"/>
          </p:cNvSpPr>
          <p:nvPr>
            <p:ph type="dt" sz="half" idx="10"/>
          </p:nvPr>
        </p:nvSpPr>
        <p:spPr bwMode="auto"/>
        <p:txBody>
          <a:bodyPr/>
          <a:lstStyle/>
          <a:p>
            <a:pPr>
              <a:defRPr/>
            </a:pPr>
            <a:endParaRPr lang="de-DE"/>
          </a:p>
        </p:txBody>
      </p:sp>
      <p:sp>
        <p:nvSpPr>
          <p:cNvPr id="5" name="Footer Placeholder 4"/>
          <p:cNvSpPr>
            <a:spLocks noGrp="1"/>
          </p:cNvSpPr>
          <p:nvPr>
            <p:ph type="ftr" sz="quarter" idx="11"/>
          </p:nvPr>
        </p:nvSpPr>
        <p:spPr bwMode="auto"/>
        <p:txBody>
          <a:bodyPr/>
          <a:lstStyle/>
          <a:p>
            <a:pPr>
              <a:defRPr/>
            </a:pPr>
            <a:r>
              <a:rPr lang="de-DE"/>
              <a:t>Naloxontraining: Ausbildung von Trainer*innen/Multiplikator*innen</a:t>
            </a:r>
          </a:p>
        </p:txBody>
      </p:sp>
      <p:sp>
        <p:nvSpPr>
          <p:cNvPr id="6" name="Slide Number Placeholder 5"/>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showMasterPhAnim="0" type="secHead" preserve="1" userDrawn="1">
  <p:cSld name="1_Abschnitts-&#10;überschrift">
    <p:bg>
      <p:bgRef idx="1001">
        <a:schemeClr val="bg2"/>
      </p:bgRef>
    </p:bg>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765025" y="1301360"/>
            <a:ext cx="9612971" cy="2852737"/>
          </a:xfrm>
        </p:spPr>
        <p:txBody>
          <a:bodyPr anchor="b">
            <a:normAutofit/>
          </a:bodyPr>
          <a:lstStyle>
            <a:lvl1pPr algn="r">
              <a:defRPr sz="7200" cap="all">
                <a:solidFill>
                  <a:schemeClr val="tx2"/>
                </a:solidFill>
              </a:defRPr>
            </a:lvl1pPr>
          </a:lstStyle>
          <a:p>
            <a:pPr>
              <a:defRPr/>
            </a:pPr>
            <a:r>
              <a:rPr lang="de-DE"/>
              <a:t>Titelmasterformat durch Klicken bearbeiten</a:t>
            </a:r>
            <a:endParaRPr lang="en-US"/>
          </a:p>
        </p:txBody>
      </p:sp>
      <p:sp>
        <p:nvSpPr>
          <p:cNvPr id="3" name="Text Placeholder 2"/>
          <p:cNvSpPr>
            <a:spLocks noGrp="1"/>
          </p:cNvSpPr>
          <p:nvPr>
            <p:ph type="body" idx="1"/>
          </p:nvPr>
        </p:nvSpPr>
        <p:spPr bwMode="auto">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de-DE"/>
              <a:t>Formatvorlagen des Textmasters bearbeiten</a:t>
            </a:r>
            <a:endParaRPr/>
          </a:p>
        </p:txBody>
      </p:sp>
      <p:sp>
        <p:nvSpPr>
          <p:cNvPr id="4" name="Date Placeholder 3"/>
          <p:cNvSpPr>
            <a:spLocks noGrp="1"/>
          </p:cNvSpPr>
          <p:nvPr>
            <p:ph type="dt" sz="half" idx="10"/>
          </p:nvPr>
        </p:nvSpPr>
        <p:spPr bwMode="auto">
          <a:xfrm>
            <a:off x="738908" y="6453386"/>
            <a:ext cx="1622409" cy="404614"/>
          </a:xfrm>
        </p:spPr>
        <p:txBody>
          <a:bodyPr/>
          <a:lstStyle>
            <a:lvl1pPr>
              <a:defRPr>
                <a:solidFill>
                  <a:schemeClr val="tx2"/>
                </a:solidFill>
              </a:defRPr>
            </a:lvl1pPr>
          </a:lstStyle>
          <a:p>
            <a:pPr>
              <a:defRPr/>
            </a:pPr>
            <a:endParaRPr lang="de-DE"/>
          </a:p>
        </p:txBody>
      </p:sp>
      <p:sp>
        <p:nvSpPr>
          <p:cNvPr id="5" name="Footer Placeholder 4"/>
          <p:cNvSpPr>
            <a:spLocks noGrp="1"/>
          </p:cNvSpPr>
          <p:nvPr>
            <p:ph type="ftr" sz="quarter" idx="11"/>
          </p:nvPr>
        </p:nvSpPr>
        <p:spPr bwMode="auto">
          <a:xfrm>
            <a:off x="2584312" y="6453386"/>
            <a:ext cx="7023377" cy="404614"/>
          </a:xfrm>
        </p:spPr>
        <p:txBody>
          <a:bodyPr/>
          <a:lstStyle>
            <a:lvl1pPr algn="ctr">
              <a:defRPr>
                <a:solidFill>
                  <a:schemeClr val="tx2"/>
                </a:solidFill>
              </a:defRPr>
            </a:lvl1pPr>
          </a:lstStyle>
          <a:p>
            <a:pPr>
              <a:defRPr/>
            </a:pPr>
            <a:r>
              <a:rPr lang="de-DE"/>
              <a:t>Naloxontraining: Ausbildung von Trainer*innen/Multiplikator*innen</a:t>
            </a:r>
          </a:p>
        </p:txBody>
      </p:sp>
      <p:sp>
        <p:nvSpPr>
          <p:cNvPr id="6" name="Slide Number Placeholder 5"/>
          <p:cNvSpPr>
            <a:spLocks noGrp="1"/>
          </p:cNvSpPr>
          <p:nvPr>
            <p:ph type="sldNum" sz="quarter" idx="12"/>
          </p:nvPr>
        </p:nvSpPr>
        <p:spPr bwMode="auto">
          <a:xfrm>
            <a:off x="9830683" y="6453386"/>
            <a:ext cx="1596292" cy="404614"/>
          </a:xfrm>
        </p:spPr>
        <p:txBody>
          <a:bodyPr/>
          <a:lstStyle>
            <a:lvl1pPr>
              <a:defRPr>
                <a:solidFill>
                  <a:schemeClr val="tx2"/>
                </a:solidFill>
              </a:defRPr>
            </a:lvl1pPr>
          </a:lstStyle>
          <a:p>
            <a:pPr>
              <a:defRPr/>
            </a:pPr>
            <a:fld id="{66B8C5B8-4894-44D0-A165-279CCF172C99}" type="slidenum">
              <a:rPr lang="de-DE"/>
              <a:t>‹Nr.›</a:t>
            </a:fld>
            <a:endParaRPr lang="de-DE"/>
          </a:p>
        </p:txBody>
      </p:sp>
      <p:sp>
        <p:nvSpPr>
          <p:cNvPr id="7" name="Freeform 6" title="Crop Mark"/>
          <p:cNvSpPr/>
          <p:nvPr/>
        </p:nvSpPr>
        <p:spPr bwMode="auto">
          <a:xfrm>
            <a:off x="8151962" y="1685652"/>
            <a:ext cx="3275013" cy="4408488"/>
          </a:xfrm>
          <a:custGeom>
            <a:avLst/>
            <a:gdLst/>
            <a:ahLst/>
            <a:cxnLst/>
            <a:rect l="0" t="0" r="r" b="b"/>
            <a:pathLst>
              <a:path w="4125" h="5554" extrusionOk="0">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txBody>
          <a:bodyPr/>
          <a:lstStyle/>
          <a:p>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type="twoObj" preserve="1" userDrawn="1">
  <p:cSld name="1_Zwei Inhalt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lvl1pPr>
              <a:defRPr>
                <a:solidFill>
                  <a:schemeClr val="tx2"/>
                </a:solidFill>
              </a:defRPr>
            </a:lvl1pPr>
          </a:lstStyle>
          <a:p>
            <a:pPr>
              <a:defRPr/>
            </a:pPr>
            <a:r>
              <a:rPr lang="de-DE"/>
              <a:t>Titelmasterformat durch Klicken bearbeiten</a:t>
            </a:r>
            <a:endParaRPr lang="en-US"/>
          </a:p>
        </p:txBody>
      </p:sp>
      <p:sp>
        <p:nvSpPr>
          <p:cNvPr id="3" name="Content Placeholder 2"/>
          <p:cNvSpPr>
            <a:spLocks noGrp="1"/>
          </p:cNvSpPr>
          <p:nvPr>
            <p:ph sz="half" idx="1"/>
          </p:nvPr>
        </p:nvSpPr>
        <p:spPr bwMode="auto">
          <a:xfrm>
            <a:off x="1371600"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Content Placeholder 3"/>
          <p:cNvSpPr>
            <a:spLocks noGrp="1"/>
          </p:cNvSpPr>
          <p:nvPr>
            <p:ph sz="half" idx="2"/>
          </p:nvPr>
        </p:nvSpPr>
        <p:spPr bwMode="auto">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5" name="Date Placeholder 4"/>
          <p:cNvSpPr>
            <a:spLocks noGrp="1"/>
          </p:cNvSpPr>
          <p:nvPr>
            <p:ph type="dt" sz="half" idx="10"/>
          </p:nvPr>
        </p:nvSpPr>
        <p:spPr bwMode="auto"/>
        <p:txBody>
          <a:bodyPr/>
          <a:lstStyle/>
          <a:p>
            <a:pPr>
              <a:defRPr/>
            </a:pPr>
            <a:endParaRPr lang="de-DE"/>
          </a:p>
        </p:txBody>
      </p:sp>
      <p:sp>
        <p:nvSpPr>
          <p:cNvPr id="6" name="Footer Placeholder 5"/>
          <p:cNvSpPr>
            <a:spLocks noGrp="1"/>
          </p:cNvSpPr>
          <p:nvPr>
            <p:ph type="ftr" sz="quarter" idx="11"/>
          </p:nvPr>
        </p:nvSpPr>
        <p:spPr bwMode="auto"/>
        <p:txBody>
          <a:bodyPr/>
          <a:lstStyle/>
          <a:p>
            <a:pPr>
              <a:defRPr/>
            </a:pPr>
            <a:r>
              <a:rPr lang="de-DE"/>
              <a:t>Naloxontraining: Ausbildung von Trainer*innen/Multiplikator*innen</a:t>
            </a:r>
          </a:p>
        </p:txBody>
      </p:sp>
      <p:sp>
        <p:nvSpPr>
          <p:cNvPr id="7" name="Slide Number Placeholder 6"/>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1_Vergleich">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1371600" y="685800"/>
            <a:ext cx="9601200" cy="1485900"/>
          </a:xfrm>
        </p:spPr>
        <p:txBody>
          <a:bodyPr/>
          <a:lstStyle>
            <a:lvl1pPr>
              <a:defRPr>
                <a:solidFill>
                  <a:schemeClr val="tx2"/>
                </a:solidFill>
              </a:defRPr>
            </a:lvl1pPr>
          </a:lstStyle>
          <a:p>
            <a:pPr>
              <a:defRPr/>
            </a:pPr>
            <a:r>
              <a:rPr lang="de-DE"/>
              <a:t>Titelmasterformat durch Klicken bearbeiten</a:t>
            </a:r>
            <a:endParaRPr lang="en-US"/>
          </a:p>
        </p:txBody>
      </p:sp>
      <p:sp>
        <p:nvSpPr>
          <p:cNvPr id="3" name="Text Placeholder 2"/>
          <p:cNvSpPr>
            <a:spLocks noGrp="1"/>
          </p:cNvSpPr>
          <p:nvPr>
            <p:ph type="body" idx="1"/>
          </p:nvPr>
        </p:nvSpPr>
        <p:spPr bwMode="auto">
          <a:xfrm>
            <a:off x="1371600" y="2340864"/>
            <a:ext cx="4443984" cy="823912"/>
          </a:xfrm>
        </p:spPr>
        <p:txBody>
          <a:bodyPr anchor="b">
            <a:noAutofit/>
          </a:bodyPr>
          <a:lstStyle>
            <a:lvl1pPr marL="0" indent="0">
              <a:lnSpc>
                <a:spcPct val="84000"/>
              </a:lnSpc>
              <a:spcBef>
                <a:spcPts val="0"/>
              </a:spcBef>
              <a:spcAft>
                <a:spcPts val="0"/>
              </a:spcAft>
              <a:buNone/>
              <a:defRPr sz="3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Formatvorlagen des Textmasters bearbeiten</a:t>
            </a:r>
            <a:endParaRPr/>
          </a:p>
        </p:txBody>
      </p:sp>
      <p:sp>
        <p:nvSpPr>
          <p:cNvPr id="4" name="Content Placeholder 3"/>
          <p:cNvSpPr>
            <a:spLocks noGrp="1"/>
          </p:cNvSpPr>
          <p:nvPr>
            <p:ph sz="half" idx="2"/>
          </p:nvPr>
        </p:nvSpPr>
        <p:spPr bwMode="auto">
          <a:xfrm>
            <a:off x="1371600" y="3305206"/>
            <a:ext cx="4443984" cy="2562192"/>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5" name="Text Placeholder 4"/>
          <p:cNvSpPr>
            <a:spLocks noGrp="1"/>
          </p:cNvSpPr>
          <p:nvPr>
            <p:ph type="body" sz="quarter" idx="3"/>
          </p:nvPr>
        </p:nvSpPr>
        <p:spPr bwMode="auto">
          <a:xfrm>
            <a:off x="6525014" y="2340864"/>
            <a:ext cx="4443984" cy="823912"/>
          </a:xfrm>
        </p:spPr>
        <p:txBody>
          <a:bodyPr anchor="b">
            <a:noAutofit/>
          </a:bodyPr>
          <a:lstStyle>
            <a:lvl1pPr marL="0" indent="0">
              <a:lnSpc>
                <a:spcPct val="84000"/>
              </a:lnSpc>
              <a:spcBef>
                <a:spcPts val="0"/>
              </a:spcBef>
              <a:spcAft>
                <a:spcPts val="0"/>
              </a:spcAft>
              <a:buNone/>
              <a:defRPr sz="3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Formatvorlagen des Textmasters bearbeiten</a:t>
            </a:r>
            <a:endParaRPr/>
          </a:p>
        </p:txBody>
      </p:sp>
      <p:sp>
        <p:nvSpPr>
          <p:cNvPr id="6" name="Content Placeholder 5"/>
          <p:cNvSpPr>
            <a:spLocks noGrp="1"/>
          </p:cNvSpPr>
          <p:nvPr>
            <p:ph sz="quarter" idx="4"/>
          </p:nvPr>
        </p:nvSpPr>
        <p:spPr bwMode="auto">
          <a:xfrm>
            <a:off x="6525014" y="3305206"/>
            <a:ext cx="4443984" cy="2562192"/>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7" name="Date Placeholder 6"/>
          <p:cNvSpPr>
            <a:spLocks noGrp="1"/>
          </p:cNvSpPr>
          <p:nvPr>
            <p:ph type="dt" sz="half" idx="10"/>
          </p:nvPr>
        </p:nvSpPr>
        <p:spPr bwMode="auto"/>
        <p:txBody>
          <a:bodyPr/>
          <a:lstStyle/>
          <a:p>
            <a:pPr>
              <a:defRPr/>
            </a:pPr>
            <a:endParaRPr lang="de-DE"/>
          </a:p>
        </p:txBody>
      </p:sp>
      <p:sp>
        <p:nvSpPr>
          <p:cNvPr id="8" name="Footer Placeholder 7"/>
          <p:cNvSpPr>
            <a:spLocks noGrp="1"/>
          </p:cNvSpPr>
          <p:nvPr>
            <p:ph type="ftr" sz="quarter" idx="11"/>
          </p:nvPr>
        </p:nvSpPr>
        <p:spPr bwMode="auto"/>
        <p:txBody>
          <a:bodyPr/>
          <a:lstStyle/>
          <a:p>
            <a:pPr>
              <a:defRPr/>
            </a:pPr>
            <a:r>
              <a:rPr lang="de-DE"/>
              <a:t>Naloxontraining: Ausbildung von Trainer*innen/Multiplikator*innen</a:t>
            </a:r>
          </a:p>
        </p:txBody>
      </p:sp>
      <p:sp>
        <p:nvSpPr>
          <p:cNvPr id="9" name="Slide Number Placeholder 8"/>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1_Nur Titel">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DE"/>
              <a:t>Titelmasterformat durch Klicken bearbeiten</a:t>
            </a:r>
            <a:endParaRPr lang="en-US"/>
          </a:p>
        </p:txBody>
      </p:sp>
      <p:sp>
        <p:nvSpPr>
          <p:cNvPr id="3" name="Date Placeholder 2"/>
          <p:cNvSpPr>
            <a:spLocks noGrp="1"/>
          </p:cNvSpPr>
          <p:nvPr>
            <p:ph type="dt" sz="half" idx="10"/>
          </p:nvPr>
        </p:nvSpPr>
        <p:spPr bwMode="auto"/>
        <p:txBody>
          <a:bodyPr/>
          <a:lstStyle/>
          <a:p>
            <a:pPr>
              <a:defRPr/>
            </a:pPr>
            <a:endParaRPr lang="de-DE"/>
          </a:p>
        </p:txBody>
      </p:sp>
      <p:sp>
        <p:nvSpPr>
          <p:cNvPr id="4" name="Footer Placeholder 3"/>
          <p:cNvSpPr>
            <a:spLocks noGrp="1"/>
          </p:cNvSpPr>
          <p:nvPr>
            <p:ph type="ftr" sz="quarter" idx="11"/>
          </p:nvPr>
        </p:nvSpPr>
        <p:spPr bwMode="auto"/>
        <p:txBody>
          <a:bodyPr/>
          <a:lstStyle/>
          <a:p>
            <a:pPr>
              <a:defRPr/>
            </a:pPr>
            <a:r>
              <a:rPr lang="de-DE"/>
              <a:t>Naloxontraining: Ausbildung von Trainer*innen/Multiplikator*innen</a:t>
            </a:r>
          </a:p>
        </p:txBody>
      </p:sp>
      <p:sp>
        <p:nvSpPr>
          <p:cNvPr id="5" name="Slide Number Placeholder 4"/>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PhAnim="0" type="blank" preserve="1" userDrawn="1">
  <p:cSld name="1_Leer">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endParaRPr lang="de-DE"/>
          </a:p>
        </p:txBody>
      </p:sp>
      <p:sp>
        <p:nvSpPr>
          <p:cNvPr id="3" name="Footer Placeholder 2"/>
          <p:cNvSpPr>
            <a:spLocks noGrp="1"/>
          </p:cNvSpPr>
          <p:nvPr>
            <p:ph type="ftr" sz="quarter" idx="11"/>
          </p:nvPr>
        </p:nvSpPr>
        <p:spPr bwMode="auto"/>
        <p:txBody>
          <a:bodyPr/>
          <a:lstStyle/>
          <a:p>
            <a:pPr>
              <a:defRPr/>
            </a:pPr>
            <a:r>
              <a:rPr lang="de-DE"/>
              <a:t>Naloxontraining: Ausbildung von Trainer*innen/Multiplikator*innen</a:t>
            </a:r>
          </a:p>
        </p:txBody>
      </p:sp>
      <p:sp>
        <p:nvSpPr>
          <p:cNvPr id="4" name="Slide Number Placeholder 3"/>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showMasterPhAnim="0" type="objTx" preserve="1" userDrawn="1">
  <p:cSld name="1_Inhalt mit Überschrift">
    <p:spTree>
      <p:nvGrpSpPr>
        <p:cNvPr id="1" name=""/>
        <p:cNvGrpSpPr/>
        <p:nvPr/>
      </p:nvGrpSpPr>
      <p:grpSpPr bwMode="auto">
        <a:xfrm>
          <a:off x="0" y="0"/>
          <a:ext cx="0" cy="0"/>
          <a:chOff x="0" y="0"/>
          <a:chExt cx="0" cy="0"/>
        </a:xfrm>
      </p:grpSpPr>
      <p:sp>
        <p:nvSpPr>
          <p:cNvPr id="8" name="Rectangle 7" title="Background Shape"/>
          <p:cNvSpPr/>
          <p:nvPr/>
        </p:nvSpPr>
        <p:spPr bwMode="auto">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auto">
          <a:xfrm>
            <a:off x="723900" y="685800"/>
            <a:ext cx="3855720" cy="2157884"/>
          </a:xfrm>
        </p:spPr>
        <p:txBody>
          <a:bodyPr anchor="t">
            <a:noAutofit/>
          </a:bodyPr>
          <a:lstStyle>
            <a:lvl1pPr>
              <a:lnSpc>
                <a:spcPct val="84000"/>
              </a:lnSpc>
              <a:defRPr sz="4800">
                <a:solidFill>
                  <a:schemeClr val="tx2"/>
                </a:solidFill>
              </a:defRPr>
            </a:lvl1pPr>
          </a:lstStyle>
          <a:p>
            <a:pPr>
              <a:defRPr/>
            </a:pPr>
            <a:r>
              <a:rPr lang="de-DE"/>
              <a:t>Titelmasterformat durch Klicken bearbeiten</a:t>
            </a:r>
            <a:endParaRPr lang="en-US"/>
          </a:p>
        </p:txBody>
      </p:sp>
      <p:sp>
        <p:nvSpPr>
          <p:cNvPr id="3" name="Content Placeholder 2"/>
          <p:cNvSpPr>
            <a:spLocks noGrp="1"/>
          </p:cNvSpPr>
          <p:nvPr>
            <p:ph idx="1"/>
          </p:nvPr>
        </p:nvSpPr>
        <p:spPr bwMode="auto">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Text Placeholder 3"/>
          <p:cNvSpPr>
            <a:spLocks noGrp="1"/>
          </p:cNvSpPr>
          <p:nvPr>
            <p:ph type="body" sz="half" idx="2"/>
          </p:nvPr>
        </p:nvSpPr>
        <p:spPr bwMode="auto">
          <a:xfrm>
            <a:off x="723900" y="2856344"/>
            <a:ext cx="3855720" cy="3011056"/>
          </a:xfrm>
        </p:spPr>
        <p:txBody>
          <a:bodyPr/>
          <a:lstStyle>
            <a:lvl1pPr marL="0" indent="0">
              <a:lnSpc>
                <a:spcPct val="112999"/>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de-DE"/>
              <a:t>Formatvorlagen des Textmasters bearbeiten</a:t>
            </a:r>
            <a:endParaRPr/>
          </a:p>
        </p:txBody>
      </p:sp>
      <p:sp>
        <p:nvSpPr>
          <p:cNvPr id="5" name="Date Placeholder 4"/>
          <p:cNvSpPr>
            <a:spLocks noGrp="1"/>
          </p:cNvSpPr>
          <p:nvPr>
            <p:ph type="dt" sz="half" idx="10"/>
          </p:nvPr>
        </p:nvSpPr>
        <p:spPr bwMode="auto">
          <a:xfrm>
            <a:off x="723900" y="6453386"/>
            <a:ext cx="1204572" cy="404614"/>
          </a:xfrm>
        </p:spPr>
        <p:txBody>
          <a:bodyPr/>
          <a:lstStyle>
            <a:lvl1pPr>
              <a:defRPr>
                <a:solidFill>
                  <a:schemeClr val="tx2"/>
                </a:solidFill>
              </a:defRPr>
            </a:lvl1pPr>
          </a:lstStyle>
          <a:p>
            <a:pPr>
              <a:defRPr/>
            </a:pPr>
            <a:endParaRPr lang="de-DE"/>
          </a:p>
        </p:txBody>
      </p:sp>
      <p:sp>
        <p:nvSpPr>
          <p:cNvPr id="6" name="Footer Placeholder 5"/>
          <p:cNvSpPr>
            <a:spLocks noGrp="1"/>
          </p:cNvSpPr>
          <p:nvPr>
            <p:ph type="ftr" sz="quarter" idx="11"/>
          </p:nvPr>
        </p:nvSpPr>
        <p:spPr bwMode="auto">
          <a:xfrm>
            <a:off x="2205945" y="6453386"/>
            <a:ext cx="2373675" cy="404614"/>
          </a:xfrm>
        </p:spPr>
        <p:txBody>
          <a:bodyPr/>
          <a:lstStyle>
            <a:lvl1pPr>
              <a:defRPr>
                <a:solidFill>
                  <a:schemeClr val="tx2"/>
                </a:solidFill>
              </a:defRPr>
            </a:lvl1pPr>
          </a:lstStyle>
          <a:p>
            <a:pPr>
              <a:defRPr/>
            </a:pPr>
            <a:r>
              <a:rPr lang="de-DE"/>
              <a:t>Naloxontraining: Ausbildung von Trainer*innen/Multiplikator*innen</a:t>
            </a:r>
          </a:p>
        </p:txBody>
      </p:sp>
      <p:sp>
        <p:nvSpPr>
          <p:cNvPr id="7" name="Slide Number Placeholder 6"/>
          <p:cNvSpPr>
            <a:spLocks noGrp="1"/>
          </p:cNvSpPr>
          <p:nvPr>
            <p:ph type="sldNum" sz="quarter" idx="12"/>
          </p:nvPr>
        </p:nvSpPr>
        <p:spPr bwMode="auto">
          <a:xfrm>
            <a:off x="9883140" y="6453386"/>
            <a:ext cx="1596292" cy="404614"/>
          </a:xfrm>
        </p:spPr>
        <p:txBody>
          <a:bodyPr/>
          <a:lstStyle>
            <a:lvl1pPr>
              <a:defRPr>
                <a:solidFill>
                  <a:schemeClr val="tx2"/>
                </a:solidFill>
              </a:defRPr>
            </a:lvl1pPr>
          </a:lstStyle>
          <a:p>
            <a:pPr>
              <a:defRPr/>
            </a:pPr>
            <a:fld id="{66B8C5B8-4894-44D0-A165-279CCF172C99}" type="slidenum">
              <a:rPr lang="de-DE"/>
              <a:t>‹Nr.›</a:t>
            </a:fld>
            <a:endParaRPr lang="de-DE"/>
          </a:p>
        </p:txBody>
      </p:sp>
      <p:sp>
        <p:nvSpPr>
          <p:cNvPr id="9" name="Rectangle 8" title="Divider Bar"/>
          <p:cNvSpPr/>
          <p:nvPr/>
        </p:nvSpPr>
        <p:spPr bwMode="auto">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showMasterPhAnim="0" type="picTx" preserve="1" userDrawn="1">
  <p:cSld name="1_Bild mit Überschrift">
    <p:spTree>
      <p:nvGrpSpPr>
        <p:cNvPr id="1" name=""/>
        <p:cNvGrpSpPr/>
        <p:nvPr/>
      </p:nvGrpSpPr>
      <p:grpSpPr bwMode="auto">
        <a:xfrm>
          <a:off x="0" y="0"/>
          <a:ext cx="0" cy="0"/>
          <a:chOff x="0" y="0"/>
          <a:chExt cx="0" cy="0"/>
        </a:xfrm>
      </p:grpSpPr>
      <p:sp>
        <p:nvSpPr>
          <p:cNvPr id="8" name="Rectangle 7" title="Background Shape"/>
          <p:cNvSpPr/>
          <p:nvPr/>
        </p:nvSpPr>
        <p:spPr bwMode="auto">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auto">
          <a:xfrm>
            <a:off x="723900" y="685800"/>
            <a:ext cx="3855720" cy="2157884"/>
          </a:xfrm>
        </p:spPr>
        <p:txBody>
          <a:bodyPr anchor="t">
            <a:normAutofit/>
          </a:bodyPr>
          <a:lstStyle>
            <a:lvl1pPr>
              <a:lnSpc>
                <a:spcPct val="84000"/>
              </a:lnSpc>
              <a:defRPr sz="4800"/>
            </a:lvl1pPr>
          </a:lstStyle>
          <a:p>
            <a:pPr>
              <a:defRPr/>
            </a:pPr>
            <a:r>
              <a:rPr lang="de-DE"/>
              <a:t>Titelmasterformat durch Klicken bearbeiten</a:t>
            </a:r>
            <a:endParaRPr lang="en-US"/>
          </a:p>
        </p:txBody>
      </p:sp>
      <p:sp>
        <p:nvSpPr>
          <p:cNvPr id="3" name="Picture Placeholder 2"/>
          <p:cNvSpPr>
            <a:spLocks noGrp="1" noChangeAspect="1"/>
          </p:cNvSpPr>
          <p:nvPr>
            <p:ph type="pic" idx="1"/>
          </p:nvPr>
        </p:nvSpPr>
        <p:spPr bwMode="auto">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de-DE"/>
              <a:t>Bild durch Klicken auf Symbol hinzufügen</a:t>
            </a:r>
            <a:endParaRPr lang="en-US"/>
          </a:p>
        </p:txBody>
      </p:sp>
      <p:sp>
        <p:nvSpPr>
          <p:cNvPr id="4" name="Text Placeholder 3"/>
          <p:cNvSpPr>
            <a:spLocks noGrp="1"/>
          </p:cNvSpPr>
          <p:nvPr>
            <p:ph type="body" sz="half" idx="2"/>
          </p:nvPr>
        </p:nvSpPr>
        <p:spPr bwMode="auto">
          <a:xfrm>
            <a:off x="723900" y="2855968"/>
            <a:ext cx="3855720" cy="3011432"/>
          </a:xfrm>
        </p:spPr>
        <p:txBody>
          <a:bodyPr/>
          <a:lstStyle>
            <a:lvl1pPr marL="0" indent="0">
              <a:lnSpc>
                <a:spcPct val="112999"/>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de-DE"/>
              <a:t>Formatvorlagen des Textmasters bearbeiten</a:t>
            </a:r>
            <a:endParaRPr/>
          </a:p>
        </p:txBody>
      </p:sp>
      <p:sp>
        <p:nvSpPr>
          <p:cNvPr id="5" name="Date Placeholder 4"/>
          <p:cNvSpPr>
            <a:spLocks noGrp="1"/>
          </p:cNvSpPr>
          <p:nvPr>
            <p:ph type="dt" sz="half" idx="10"/>
          </p:nvPr>
        </p:nvSpPr>
        <p:spPr bwMode="auto">
          <a:xfrm>
            <a:off x="723900" y="6453386"/>
            <a:ext cx="1204572" cy="404614"/>
          </a:xfrm>
        </p:spPr>
        <p:txBody>
          <a:bodyPr/>
          <a:lstStyle>
            <a:lvl1pPr>
              <a:defRPr>
                <a:solidFill>
                  <a:schemeClr val="tx2"/>
                </a:solidFill>
              </a:defRPr>
            </a:lvl1pPr>
          </a:lstStyle>
          <a:p>
            <a:pPr>
              <a:defRPr/>
            </a:pPr>
            <a:endParaRPr lang="de-DE"/>
          </a:p>
        </p:txBody>
      </p:sp>
      <p:sp>
        <p:nvSpPr>
          <p:cNvPr id="6" name="Footer Placeholder 5"/>
          <p:cNvSpPr>
            <a:spLocks noGrp="1"/>
          </p:cNvSpPr>
          <p:nvPr>
            <p:ph type="ftr" sz="quarter" idx="11"/>
          </p:nvPr>
        </p:nvSpPr>
        <p:spPr bwMode="auto">
          <a:xfrm>
            <a:off x="2205945" y="6453386"/>
            <a:ext cx="2373675" cy="404614"/>
          </a:xfrm>
        </p:spPr>
        <p:txBody>
          <a:bodyPr/>
          <a:lstStyle>
            <a:lvl1pPr>
              <a:defRPr>
                <a:solidFill>
                  <a:schemeClr val="tx2"/>
                </a:solidFill>
              </a:defRPr>
            </a:lvl1pPr>
          </a:lstStyle>
          <a:p>
            <a:pPr>
              <a:defRPr/>
            </a:pPr>
            <a:r>
              <a:rPr lang="de-DE"/>
              <a:t>Naloxontraining: Ausbildung von Trainer*innen/Multiplikator*innen</a:t>
            </a:r>
          </a:p>
        </p:txBody>
      </p:sp>
      <p:sp>
        <p:nvSpPr>
          <p:cNvPr id="7" name="Slide Number Placeholder 6"/>
          <p:cNvSpPr>
            <a:spLocks noGrp="1"/>
          </p:cNvSpPr>
          <p:nvPr>
            <p:ph type="sldNum" sz="quarter" idx="12"/>
          </p:nvPr>
        </p:nvSpPr>
        <p:spPr bwMode="auto">
          <a:xfrm>
            <a:off x="9883140" y="6453386"/>
            <a:ext cx="1596292" cy="404614"/>
          </a:xfrm>
        </p:spPr>
        <p:txBody>
          <a:bodyPr/>
          <a:lstStyle>
            <a:lvl1pPr>
              <a:defRPr>
                <a:solidFill>
                  <a:schemeClr val="tx2"/>
                </a:solidFill>
              </a:defRPr>
            </a:lvl1pPr>
          </a:lstStyle>
          <a:p>
            <a:pPr>
              <a:defRPr/>
            </a:pPr>
            <a:fld id="{66B8C5B8-4894-44D0-A165-279CCF172C99}" type="slidenum">
              <a:rPr lang="de-DE"/>
              <a:t>‹Nr.›</a:t>
            </a:fld>
            <a:endParaRPr lang="de-DE"/>
          </a:p>
        </p:txBody>
      </p:sp>
      <p:sp>
        <p:nvSpPr>
          <p:cNvPr id="9" name="Rectangle 8" title="Divider Bar"/>
          <p:cNvSpPr/>
          <p:nvPr/>
        </p:nvSpPr>
        <p:spPr bwMode="auto">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PhAnim="0" type="vertTx" preserve="1" userDrawn="1">
  <p:cSld name="1_Titel und vertikaler Tex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DE"/>
              <a:t>Titelmasterformat durch Klicken bearbeiten</a:t>
            </a:r>
            <a:endParaRPr lang="en-US"/>
          </a:p>
        </p:txBody>
      </p:sp>
      <p:sp>
        <p:nvSpPr>
          <p:cNvPr id="3" name="Vertical Text Placeholder 2"/>
          <p:cNvSpPr>
            <a:spLocks noGrp="1"/>
          </p:cNvSpPr>
          <p:nvPr>
            <p:ph type="body" orient="vert" idx="1"/>
          </p:nvPr>
        </p:nvSpPr>
        <p:spPr bwMode="auto">
          <a:xfrm>
            <a:off x="1371600" y="2295525"/>
            <a:ext cx="9601200" cy="3571875"/>
          </a:xfrm>
        </p:spPr>
        <p:txBody>
          <a:bodyPr vert="eaVert"/>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Date Placeholder 3"/>
          <p:cNvSpPr>
            <a:spLocks noGrp="1"/>
          </p:cNvSpPr>
          <p:nvPr>
            <p:ph type="dt" sz="half" idx="10"/>
          </p:nvPr>
        </p:nvSpPr>
        <p:spPr bwMode="auto"/>
        <p:txBody>
          <a:bodyPr/>
          <a:lstStyle/>
          <a:p>
            <a:pPr>
              <a:defRPr/>
            </a:pPr>
            <a:endParaRPr lang="de-DE"/>
          </a:p>
        </p:txBody>
      </p:sp>
      <p:sp>
        <p:nvSpPr>
          <p:cNvPr id="5" name="Footer Placeholder 4"/>
          <p:cNvSpPr>
            <a:spLocks noGrp="1"/>
          </p:cNvSpPr>
          <p:nvPr>
            <p:ph type="ftr" sz="quarter" idx="11"/>
          </p:nvPr>
        </p:nvSpPr>
        <p:spPr bwMode="auto"/>
        <p:txBody>
          <a:bodyPr/>
          <a:lstStyle/>
          <a:p>
            <a:pPr>
              <a:defRPr/>
            </a:pPr>
            <a:r>
              <a:rPr lang="de-DE"/>
              <a:t>Naloxontraining: Ausbildung von Trainer*innen/Multiplikator*innen</a:t>
            </a:r>
          </a:p>
        </p:txBody>
      </p:sp>
      <p:sp>
        <p:nvSpPr>
          <p:cNvPr id="6" name="Slide Number Placeholder 5"/>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1_Vertikaler Titel und Text">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9596561" y="624156"/>
            <a:ext cx="1565766" cy="5243244"/>
          </a:xfrm>
        </p:spPr>
        <p:txBody>
          <a:bodyPr vert="eaVert"/>
          <a:lstStyle/>
          <a:p>
            <a:pPr>
              <a:defRPr/>
            </a:pPr>
            <a:r>
              <a:rPr lang="de-DE"/>
              <a:t>Titelmasterformat durch Klicken bearbeiten</a:t>
            </a:r>
            <a:endParaRPr lang="en-US"/>
          </a:p>
        </p:txBody>
      </p:sp>
      <p:sp>
        <p:nvSpPr>
          <p:cNvPr id="3" name="Vertical Text Placeholder 2"/>
          <p:cNvSpPr>
            <a:spLocks noGrp="1"/>
          </p:cNvSpPr>
          <p:nvPr>
            <p:ph type="body" orient="vert" idx="1"/>
          </p:nvPr>
        </p:nvSpPr>
        <p:spPr bwMode="auto">
          <a:xfrm>
            <a:off x="1371600" y="624156"/>
            <a:ext cx="8179641" cy="5243244"/>
          </a:xfrm>
        </p:spPr>
        <p:txBody>
          <a:bodyPr vert="eaVert"/>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Date Placeholder 3"/>
          <p:cNvSpPr>
            <a:spLocks noGrp="1"/>
          </p:cNvSpPr>
          <p:nvPr>
            <p:ph type="dt" sz="half" idx="10"/>
          </p:nvPr>
        </p:nvSpPr>
        <p:spPr bwMode="auto"/>
        <p:txBody>
          <a:bodyPr/>
          <a:lstStyle/>
          <a:p>
            <a:pPr>
              <a:defRPr/>
            </a:pPr>
            <a:endParaRPr lang="de-DE"/>
          </a:p>
        </p:txBody>
      </p:sp>
      <p:sp>
        <p:nvSpPr>
          <p:cNvPr id="5" name="Footer Placeholder 4"/>
          <p:cNvSpPr>
            <a:spLocks noGrp="1"/>
          </p:cNvSpPr>
          <p:nvPr>
            <p:ph type="ftr" sz="quarter" idx="11"/>
          </p:nvPr>
        </p:nvSpPr>
        <p:spPr bwMode="auto"/>
        <p:txBody>
          <a:bodyPr/>
          <a:lstStyle/>
          <a:p>
            <a:pPr>
              <a:defRPr/>
            </a:pPr>
            <a:r>
              <a:rPr lang="de-DE"/>
              <a:t>Naloxontraining: Ausbildung von Trainer*innen/Multiplikator*innen</a:t>
            </a:r>
          </a:p>
        </p:txBody>
      </p:sp>
      <p:sp>
        <p:nvSpPr>
          <p:cNvPr id="6" name="Slide Number Placeholder 5"/>
          <p:cNvSpPr>
            <a:spLocks noGrp="1"/>
          </p:cNvSpPr>
          <p:nvPr>
            <p:ph type="sldNum" sz="quarter" idx="12"/>
          </p:nvPr>
        </p:nvSpPr>
        <p:spPr bwMode="auto"/>
        <p:txBody>
          <a:bodyPr/>
          <a:lstStyle/>
          <a:p>
            <a:pPr>
              <a:defRPr/>
            </a:pPr>
            <a:fld id="{66B8C5B8-4894-44D0-A165-279CCF172C99}" type="slidenum">
              <a:rPr lang="de-DE"/>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theme" Target="../theme/theme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p:cNvSpPr>
            <a:spLocks noGrp="1"/>
          </p:cNvSpPr>
          <p:nvPr>
            <p:ph type="body" idx="1"/>
          </p:nvPr>
        </p:nvSpPr>
        <p:spPr>
          <a:xfrm>
            <a:off x="838200" y="1825625"/>
            <a:ext cx="10515600" cy="4017391"/>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1412470" y="6356350"/>
            <a:ext cx="4114800" cy="285751"/>
          </a:xfrm>
          <a:prstGeom prst="rect">
            <a:avLst/>
          </a:prstGeom>
        </p:spPr>
        <p:txBody>
          <a:bodyPr vert="horz" lIns="91440" tIns="45720" rIns="91440" bIns="45720" rtlCol="0" anchor="ctr"/>
          <a:lstStyle>
            <a:lvl1pPr algn="l">
              <a:defRPr sz="1000" b="1" i="1">
                <a:solidFill>
                  <a:srgbClr val="0064AE"/>
                </a:solidFill>
                <a:latin typeface="Open Sans SemiBold" charset="0"/>
                <a:ea typeface="Open Sans SemiBold" charset="0"/>
                <a:cs typeface="Open Sans SemiBold" charset="0"/>
              </a:defRPr>
            </a:lvl1pPr>
          </a:lstStyle>
          <a:p>
            <a:r>
              <a:rPr lang="de-DE"/>
              <a:t>Naloxontraining: Ausbildung von Trainer*innen/Multiplikator*innen</a:t>
            </a:r>
            <a:endParaRPr lang="de-DE" dirty="0"/>
          </a:p>
        </p:txBody>
      </p:sp>
      <p:pic>
        <p:nvPicPr>
          <p:cNvPr id="7" name="Bild 6"/>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125943" y="6356350"/>
            <a:ext cx="1167171" cy="285957"/>
          </a:xfrm>
          <a:prstGeom prst="rect">
            <a:avLst/>
          </a:prstGeom>
        </p:spPr>
      </p:pic>
      <p:cxnSp>
        <p:nvCxnSpPr>
          <p:cNvPr id="8" name="Gerade Verbindung 7"/>
          <p:cNvCxnSpPr/>
          <p:nvPr userDrawn="1"/>
        </p:nvCxnSpPr>
        <p:spPr>
          <a:xfrm>
            <a:off x="838199" y="6160650"/>
            <a:ext cx="10515601" cy="0"/>
          </a:xfrm>
          <a:prstGeom prst="line">
            <a:avLst/>
          </a:prstGeom>
          <a:ln w="9525">
            <a:solidFill>
              <a:srgbClr val="E63323"/>
            </a:solidFill>
          </a:ln>
        </p:spPr>
        <p:style>
          <a:lnRef idx="1">
            <a:schemeClr val="accent1"/>
          </a:lnRef>
          <a:fillRef idx="0">
            <a:schemeClr val="accent1"/>
          </a:fillRef>
          <a:effectRef idx="0">
            <a:schemeClr val="accent1"/>
          </a:effectRef>
          <a:fontRef idx="minor">
            <a:schemeClr val="tx1"/>
          </a:fontRef>
        </p:style>
      </p:cxnSp>
      <p:sp>
        <p:nvSpPr>
          <p:cNvPr id="9" name="Foliennummernplatzhalter 5"/>
          <p:cNvSpPr>
            <a:spLocks noGrp="1"/>
          </p:cNvSpPr>
          <p:nvPr>
            <p:ph type="sldNum" sz="quarter" idx="4"/>
          </p:nvPr>
        </p:nvSpPr>
        <p:spPr>
          <a:xfrm>
            <a:off x="838199" y="6356350"/>
            <a:ext cx="471855" cy="285751"/>
          </a:xfrm>
          <a:prstGeom prst="rect">
            <a:avLst/>
          </a:prstGeom>
        </p:spPr>
        <p:txBody>
          <a:bodyPr vert="horz" lIns="91440" tIns="45720" rIns="91440" bIns="45720" rtlCol="0" anchor="ctr"/>
          <a:lstStyle>
            <a:lvl1pPr algn="l">
              <a:defRPr sz="1000" b="1" i="0">
                <a:solidFill>
                  <a:srgbClr val="0064AE"/>
                </a:solidFill>
                <a:latin typeface="Open Sans SemiBold" charset="0"/>
                <a:ea typeface="Open Sans SemiBold" charset="0"/>
                <a:cs typeface="Open Sans SemiBold" charset="0"/>
              </a:defRPr>
            </a:lvl1pPr>
          </a:lstStyle>
          <a:p>
            <a:fld id="{FB857C31-4407-F243-840D-76E72942167A}" type="slidenum">
              <a:rPr lang="de-DE" smtClean="0"/>
              <a:pPr/>
              <a:t>‹Nr.›</a:t>
            </a:fld>
            <a:endParaRPr lang="de-DE" dirty="0"/>
          </a:p>
        </p:txBody>
      </p:sp>
      <p:cxnSp>
        <p:nvCxnSpPr>
          <p:cNvPr id="12" name="Gerade Verbindung 11"/>
          <p:cNvCxnSpPr/>
          <p:nvPr userDrawn="1"/>
        </p:nvCxnSpPr>
        <p:spPr>
          <a:xfrm flipV="1">
            <a:off x="1294179" y="6396037"/>
            <a:ext cx="0" cy="206376"/>
          </a:xfrm>
          <a:prstGeom prst="line">
            <a:avLst/>
          </a:prstGeom>
          <a:ln w="9525">
            <a:solidFill>
              <a:srgbClr val="0064A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549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400" b="1" i="0" kern="1200">
          <a:solidFill>
            <a:srgbClr val="0064AE"/>
          </a:solidFill>
          <a:latin typeface="Open Sans" charset="0"/>
          <a:ea typeface="Open Sans" charset="0"/>
          <a:cs typeface="Open Sans" charset="0"/>
        </a:defRPr>
      </a:lvl1pPr>
    </p:titleStyle>
    <p:bodyStyle>
      <a:lvl1pPr marL="228600" indent="-228600" algn="l" defTabSz="914400" rtl="0" eaLnBrk="1" latinLnBrk="0" hangingPunct="1">
        <a:lnSpc>
          <a:spcPct val="90000"/>
        </a:lnSpc>
        <a:spcBef>
          <a:spcPts val="1000"/>
        </a:spcBef>
        <a:buFont typeface="Arial"/>
        <a:buChar char="•"/>
        <a:defRPr sz="2400" b="0" i="0" kern="1200">
          <a:solidFill>
            <a:srgbClr val="0064AE"/>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000" b="0" i="0" kern="1200">
          <a:solidFill>
            <a:srgbClr val="0064AE"/>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800" b="0" i="0" kern="1200">
          <a:solidFill>
            <a:srgbClr val="0064AE"/>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600" b="0" i="0" kern="1200">
          <a:solidFill>
            <a:srgbClr val="0064AE"/>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rgbClr val="0064AE"/>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80">
          <p15:clr>
            <a:srgbClr val="F26B43"/>
          </p15:clr>
        </p15:guide>
        <p15:guide id="2" pos="3840">
          <p15:clr>
            <a:srgbClr val="F26B43"/>
          </p15:clr>
        </p15:guide>
        <p15:guide id="3" orient="horz" pos="3158">
          <p15:clr>
            <a:srgbClr val="F26B43"/>
          </p15:clr>
        </p15:guide>
        <p15:guide id="4" orient="horz" pos="432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D8C6B3C-8473-5804-6380-A66DCD4DD2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04084D4-78A8-2B77-B354-261EB65D5F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1DA6181-1268-4522-1D8E-BFEC229086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endParaRPr lang="de-DE"/>
          </a:p>
        </p:txBody>
      </p:sp>
      <p:sp>
        <p:nvSpPr>
          <p:cNvPr id="5" name="Fußzeilenplatzhalter 4">
            <a:extLst>
              <a:ext uri="{FF2B5EF4-FFF2-40B4-BE49-F238E27FC236}">
                <a16:creationId xmlns:a16="http://schemas.microsoft.com/office/drawing/2014/main" id="{0A7FE737-9339-1776-CD2B-83C659575F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r>
              <a:rPr lang="de-DE"/>
              <a:t>Naloxontraining: Ausbildung von Trainer*innen/Multiplikator*innen</a:t>
            </a:r>
          </a:p>
        </p:txBody>
      </p:sp>
      <p:sp>
        <p:nvSpPr>
          <p:cNvPr id="6" name="Foliennummernplatzhalter 5">
            <a:extLst>
              <a:ext uri="{FF2B5EF4-FFF2-40B4-BE49-F238E27FC236}">
                <a16:creationId xmlns:a16="http://schemas.microsoft.com/office/drawing/2014/main" id="{F1F93954-2C9F-AFDF-667E-777E16D422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defRPr/>
            </a:pPr>
            <a:fld id="{66B8C5B8-4894-44D0-A165-279CCF172C99}" type="slidenum">
              <a:rPr lang="de-DE" smtClean="0"/>
              <a:t>‹Nr.›</a:t>
            </a:fld>
            <a:endParaRPr lang="de-DE"/>
          </a:p>
        </p:txBody>
      </p:sp>
    </p:spTree>
    <p:extLst>
      <p:ext uri="{BB962C8B-B14F-4D97-AF65-F5344CB8AC3E}">
        <p14:creationId xmlns:p14="http://schemas.microsoft.com/office/powerpoint/2010/main" val="373563916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49" r:id="rId12"/>
    <p:sldLayoutId id="2147483650" r:id="rId13"/>
    <p:sldLayoutId id="2147483651" r:id="rId14"/>
    <p:sldLayoutId id="2147483652" r:id="rId15"/>
    <p:sldLayoutId id="2147483653" r:id="rId16"/>
    <p:sldLayoutId id="2147483654" r:id="rId17"/>
    <p:sldLayoutId id="2147483655" r:id="rId18"/>
    <p:sldLayoutId id="2147483656" r:id="rId19"/>
    <p:sldLayoutId id="2147483657" r:id="rId20"/>
    <p:sldLayoutId id="2147483658" r:id="rId21"/>
    <p:sldLayoutId id="2147483659" r:id="rId2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BjIFcX9f_KE"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hyperlink" Target="https://www.naloxontraining.de/drogennotfall-erkennen/"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1.xml"/><Relationship Id="rId4" Type="http://schemas.openxmlformats.org/officeDocument/2006/relationships/image" Target="../media/image16.jpg"/></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G1xNlclAb6g" TargetMode="External"/><Relationship Id="rId2" Type="http://schemas.openxmlformats.org/officeDocument/2006/relationships/notesSlide" Target="../notesSlides/notesSlide18.xml"/><Relationship Id="rId1" Type="http://schemas.openxmlformats.org/officeDocument/2006/relationships/slideLayout" Target="../slideLayouts/slideLayout26.xml"/><Relationship Id="rId5" Type="http://schemas.openxmlformats.org/officeDocument/2006/relationships/image" Target="../media/image17.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G1xNlclAb6g" TargetMode="External"/><Relationship Id="rId2" Type="http://schemas.openxmlformats.org/officeDocument/2006/relationships/notesSlide" Target="../notesSlides/notesSlide20.xml"/><Relationship Id="rId1" Type="http://schemas.openxmlformats.org/officeDocument/2006/relationships/slideLayout" Target="../slideLayouts/slideLayout26.xml"/><Relationship Id="rId5" Type="http://schemas.openxmlformats.org/officeDocument/2006/relationships/image" Target="../media/image18.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G1xNlclAb6g" TargetMode="External"/><Relationship Id="rId2" Type="http://schemas.openxmlformats.org/officeDocument/2006/relationships/notesSlide" Target="../notesSlides/notesSlide22.xml"/><Relationship Id="rId1" Type="http://schemas.openxmlformats.org/officeDocument/2006/relationships/slideLayout" Target="../slideLayouts/slideLayout26.xml"/><Relationship Id="rId5" Type="http://schemas.openxmlformats.org/officeDocument/2006/relationships/image" Target="../media/image20.pn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1.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1iBREKL7_sw" TargetMode="External"/><Relationship Id="rId2" Type="http://schemas.openxmlformats.org/officeDocument/2006/relationships/notesSlide" Target="../notesSlides/notesSlide24.xml"/><Relationship Id="rId1" Type="http://schemas.openxmlformats.org/officeDocument/2006/relationships/slideLayout" Target="../slideLayouts/slideLayout26.xml"/><Relationship Id="rId5" Type="http://schemas.openxmlformats.org/officeDocument/2006/relationships/image" Target="../media/image23.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2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1iBREKL7_sw" TargetMode="External"/><Relationship Id="rId2" Type="http://schemas.openxmlformats.org/officeDocument/2006/relationships/notesSlide" Target="../notesSlides/notesSlide27.xml"/><Relationship Id="rId1" Type="http://schemas.openxmlformats.org/officeDocument/2006/relationships/slideLayout" Target="../slideLayouts/slideLayout26.xml"/><Relationship Id="rId5" Type="http://schemas.openxmlformats.org/officeDocument/2006/relationships/image" Target="../media/image29.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hyperlink" Target="https://www.naloxontraining.de/das-modellprojekt/trainingsunterlagen/" TargetMode="Externa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9.xml"/><Relationship Id="rId5" Type="http://schemas.openxmlformats.org/officeDocument/2006/relationships/image" Target="../media/image33.png"/><Relationship Id="rId4" Type="http://schemas.openxmlformats.org/officeDocument/2006/relationships/image" Target="../media/image32.svg"/></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hyperlink" Target="https://www.gesetze-im-internet.de/amvv/__2.html" TargetMode="External"/><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6.xml"/><Relationship Id="rId1" Type="http://schemas.openxmlformats.org/officeDocument/2006/relationships/slideLayout" Target="../slideLayouts/slideLayout19.xml"/><Relationship Id="rId5" Type="http://schemas.openxmlformats.org/officeDocument/2006/relationships/image" Target="../media/image37.png"/><Relationship Id="rId4" Type="http://schemas.openxmlformats.org/officeDocument/2006/relationships/image" Target="../media/image36.jpeg"/></Relationships>
</file>

<file path=ppt/slides/_rels/slide43.xml.rels><?xml version="1.0" encoding="UTF-8" standalone="yes"?>
<Relationships xmlns="http://schemas.openxmlformats.org/package/2006/relationships"><Relationship Id="rId3" Type="http://schemas.openxmlformats.org/officeDocument/2006/relationships/hyperlink" Target="https://www.g-ba.de/downloads/83-691-1011/AM-RL-I-OTC-2025-05-09.pdf" TargetMode="External"/><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hyperlink" Target="https://www.aidshilfe.de/drogen/system/files/document/Nyxoid%20Handreichung_final.pdf"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naloxontraining.de/wp-content/uploads/2026/08/Factsheet_Naloxon_Polizei_und_Ordnungsdienste.pdf" TargetMode="External"/><Relationship Id="rId2" Type="http://schemas.openxmlformats.org/officeDocument/2006/relationships/hyperlink" Target="https://www.bundesaerztekammer.de/fileadmin/user_upload/BAEK/Themen/Public_Health/Richtlinien/RiLi_Substitution_Stand_16_07_2026.pdf" TargetMode="Externa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openxmlformats.org/officeDocument/2006/relationships/hyperlink" Target="https://cloud.aidshilfe.de/apps/forms/s/g9qwHiAC95NwrgXPZfE2WBgW" TargetMode="External"/><Relationship Id="rId2" Type="http://schemas.openxmlformats.org/officeDocument/2006/relationships/notesSlide" Target="../notesSlides/notesSlide40.xml"/><Relationship Id="rId1" Type="http://schemas.openxmlformats.org/officeDocument/2006/relationships/slideLayout" Target="../slideLayouts/slideLayout23.xml"/><Relationship Id="rId6" Type="http://schemas.openxmlformats.org/officeDocument/2006/relationships/image" Target="../media/image43.png"/><Relationship Id="rId5" Type="http://schemas.openxmlformats.org/officeDocument/2006/relationships/hyperlink" Target="http://www.naloxontraining.de/" TargetMode="External"/><Relationship Id="rId4" Type="http://schemas.openxmlformats.org/officeDocument/2006/relationships/image" Target="../media/image42.sv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2CF429-5128-37A4-EC4F-71FF34B89E25}"/>
              </a:ext>
            </a:extLst>
          </p:cNvPr>
          <p:cNvSpPr>
            <a:spLocks noGrp="1"/>
          </p:cNvSpPr>
          <p:nvPr>
            <p:ph type="ctrTitle"/>
          </p:nvPr>
        </p:nvSpPr>
        <p:spPr/>
        <p:txBody>
          <a:bodyPr/>
          <a:lstStyle/>
          <a:p>
            <a:r>
              <a:rPr lang="de-DE" sz="6000" dirty="0"/>
              <a:t>Herzlich Willkommen zum Naloxon-Training</a:t>
            </a:r>
          </a:p>
        </p:txBody>
      </p:sp>
      <p:sp>
        <p:nvSpPr>
          <p:cNvPr id="3" name="Untertitel 2">
            <a:extLst>
              <a:ext uri="{FF2B5EF4-FFF2-40B4-BE49-F238E27FC236}">
                <a16:creationId xmlns:a16="http://schemas.microsoft.com/office/drawing/2014/main" id="{DBEC277D-7010-BF31-F99F-757A010B6B26}"/>
              </a:ext>
            </a:extLst>
          </p:cNvPr>
          <p:cNvSpPr>
            <a:spLocks noGrp="1"/>
          </p:cNvSpPr>
          <p:nvPr>
            <p:ph type="subTitle" idx="1"/>
          </p:nvPr>
        </p:nvSpPr>
        <p:spPr/>
        <p:txBody>
          <a:bodyPr>
            <a:normAutofit/>
          </a:bodyPr>
          <a:lstStyle/>
          <a:p>
            <a:endParaRPr lang="de-DE" dirty="0"/>
          </a:p>
        </p:txBody>
      </p:sp>
    </p:spTree>
    <p:extLst>
      <p:ext uri="{BB962C8B-B14F-4D97-AF65-F5344CB8AC3E}">
        <p14:creationId xmlns:p14="http://schemas.microsoft.com/office/powerpoint/2010/main" val="99047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850D05-6845-2D0B-2CC2-F5772D99E4D1}"/>
              </a:ext>
            </a:extLst>
          </p:cNvPr>
          <p:cNvSpPr>
            <a:spLocks noGrp="1"/>
          </p:cNvSpPr>
          <p:nvPr>
            <p:ph type="title"/>
          </p:nvPr>
        </p:nvSpPr>
        <p:spPr>
          <a:xfrm>
            <a:off x="838200" y="1368734"/>
            <a:ext cx="10515600" cy="1325563"/>
          </a:xfrm>
        </p:spPr>
        <p:txBody>
          <a:bodyPr/>
          <a:lstStyle/>
          <a:p>
            <a:r>
              <a:rPr lang="de-DE" dirty="0"/>
              <a:t>Beginn und Auftakt</a:t>
            </a:r>
          </a:p>
        </p:txBody>
      </p:sp>
      <p:sp>
        <p:nvSpPr>
          <p:cNvPr id="3" name="Inhaltsplatzhalter 2">
            <a:extLst>
              <a:ext uri="{FF2B5EF4-FFF2-40B4-BE49-F238E27FC236}">
                <a16:creationId xmlns:a16="http://schemas.microsoft.com/office/drawing/2014/main" id="{94FB64EC-6FB4-45B4-9CC6-4108D10747D9}"/>
              </a:ext>
            </a:extLst>
          </p:cNvPr>
          <p:cNvSpPr>
            <a:spLocks noGrp="1"/>
          </p:cNvSpPr>
          <p:nvPr>
            <p:ph idx="1"/>
          </p:nvPr>
        </p:nvSpPr>
        <p:spPr>
          <a:xfrm>
            <a:off x="838200" y="2795781"/>
            <a:ext cx="10515600" cy="4351338"/>
          </a:xfrm>
        </p:spPr>
        <p:txBody>
          <a:bodyPr/>
          <a:lstStyle/>
          <a:p>
            <a:r>
              <a:rPr lang="de-DE" b="1" dirty="0"/>
              <a:t>Sie sind/Ihr seid heute hier, weil:</a:t>
            </a:r>
          </a:p>
          <a:p>
            <a:pPr lvl="1"/>
            <a:r>
              <a:rPr lang="de-DE" dirty="0"/>
              <a:t>Ihre Berufsgruppe/Einrichtung von zentraler Bedeutung ist, um Naloxon in die Breite zu bringen </a:t>
            </a:r>
          </a:p>
          <a:p>
            <a:pPr lvl="1"/>
            <a:r>
              <a:rPr lang="de-DE" dirty="0"/>
              <a:t>Sie nach dem heutigen Tag Ihre Kolleg*innen ebenfalls schulen können</a:t>
            </a:r>
          </a:p>
        </p:txBody>
      </p:sp>
      <p:sp>
        <p:nvSpPr>
          <p:cNvPr id="4" name="Fußzeilenplatzhalter 3">
            <a:extLst>
              <a:ext uri="{FF2B5EF4-FFF2-40B4-BE49-F238E27FC236}">
                <a16:creationId xmlns:a16="http://schemas.microsoft.com/office/drawing/2014/main" id="{A722C180-3C8B-9D13-DB26-B4B1F4ED41D5}"/>
              </a:ext>
            </a:extLst>
          </p:cNvPr>
          <p:cNvSpPr>
            <a:spLocks noGrp="1"/>
          </p:cNvSpPr>
          <p:nvPr>
            <p:ph type="ftr" sz="quarter" idx="11"/>
          </p:nvPr>
        </p:nvSpPr>
        <p:spPr/>
        <p:txBody>
          <a:bodyPr/>
          <a:lstStyle/>
          <a:p>
            <a:r>
              <a:rPr lang="de-DE"/>
              <a:t>Naloxontraining: Ausbildung von Trainer*innen/Multiplikator*innen</a:t>
            </a:r>
          </a:p>
        </p:txBody>
      </p:sp>
    </p:spTree>
    <p:extLst>
      <p:ext uri="{BB962C8B-B14F-4D97-AF65-F5344CB8AC3E}">
        <p14:creationId xmlns:p14="http://schemas.microsoft.com/office/powerpoint/2010/main" val="2291340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Vorstellung</a:t>
            </a:r>
          </a:p>
        </p:txBody>
      </p:sp>
      <p:sp>
        <p:nvSpPr>
          <p:cNvPr id="3" name="Inhaltsplatzhalter 2"/>
          <p:cNvSpPr>
            <a:spLocks noGrp="1"/>
          </p:cNvSpPr>
          <p:nvPr>
            <p:ph idx="1"/>
          </p:nvPr>
        </p:nvSpPr>
        <p:spPr>
          <a:xfrm>
            <a:off x="1371600" y="2677833"/>
            <a:ext cx="9601200" cy="3581400"/>
          </a:xfrm>
        </p:spPr>
        <p:txBody>
          <a:bodyPr>
            <a:normAutofit/>
          </a:bodyPr>
          <a:lstStyle/>
          <a:p>
            <a:r>
              <a:rPr lang="de-DE" sz="3200" dirty="0"/>
              <a:t>Name + Einrichtung + Arbeitsbereich </a:t>
            </a:r>
          </a:p>
          <a:p>
            <a:r>
              <a:rPr lang="de-DE" sz="3200" dirty="0"/>
              <a:t>1. Frage: Wie nah sind Sie in der täglichen Arbeit mit </a:t>
            </a:r>
            <a:r>
              <a:rPr lang="de-DE" sz="3200" dirty="0" err="1"/>
              <a:t>Opioidkonsument</a:t>
            </a:r>
            <a:r>
              <a:rPr lang="de-DE" sz="3200" dirty="0"/>
              <a:t>*innen betraut/befasst?</a:t>
            </a:r>
          </a:p>
          <a:p>
            <a:r>
              <a:rPr lang="de-DE" sz="3200" dirty="0"/>
              <a:t>2. Frage: Wie relevant schätzen Sie Naloxon in Ihrer täglichen Arbeit ein?</a:t>
            </a:r>
          </a:p>
          <a:p>
            <a:pPr marL="0" indent="0">
              <a:buNone/>
            </a:pPr>
            <a:endParaRPr lang="de-DE" sz="3200" dirty="0"/>
          </a:p>
        </p:txBody>
      </p:sp>
      <p:sp>
        <p:nvSpPr>
          <p:cNvPr id="9" name="Fußzeilenplatzhalter 3"/>
          <p:cNvSpPr>
            <a:spLocks noGrp="1"/>
          </p:cNvSpPr>
          <p:nvPr>
            <p:ph type="ftr" sz="quarter" idx="11"/>
          </p:nvPr>
        </p:nvSpPr>
        <p:spPr/>
        <p:txBody>
          <a:bodyPr/>
          <a:lstStyle/>
          <a:p>
            <a:r>
              <a:rPr lang="de-DE"/>
              <a:t>Naloxontraining: Ausbildung von Trainer*innen/Multiplikator*innen</a:t>
            </a:r>
          </a:p>
        </p:txBody>
      </p:sp>
      <p:sp>
        <p:nvSpPr>
          <p:cNvPr id="8" name="Textfeld 7"/>
          <p:cNvSpPr txBox="1"/>
          <p:nvPr/>
        </p:nvSpPr>
        <p:spPr>
          <a:xfrm>
            <a:off x="8434469" y="2182486"/>
            <a:ext cx="2809528" cy="246221"/>
          </a:xfrm>
          <a:prstGeom prst="rect">
            <a:avLst/>
          </a:prstGeom>
          <a:noFill/>
        </p:spPr>
        <p:txBody>
          <a:bodyPr wrap="square" rtlCol="0">
            <a:spAutoFit/>
          </a:bodyPr>
          <a:lstStyle/>
          <a:p>
            <a:r>
              <a:rPr lang="de-DE" sz="1000" dirty="0">
                <a:solidFill>
                  <a:schemeClr val="bg2">
                    <a:lumMod val="75000"/>
                  </a:schemeClr>
                </a:solidFill>
              </a:rPr>
              <a:t>Foto: ID 131729092 (dreamstime.com)</a:t>
            </a:r>
          </a:p>
        </p:txBody>
      </p:sp>
      <p:pic>
        <p:nvPicPr>
          <p:cNvPr id="4" name="Grafik 3"/>
          <p:cNvPicPr>
            <a:picLocks noChangeAspect="1"/>
          </p:cNvPicPr>
          <p:nvPr/>
        </p:nvPicPr>
        <p:blipFill>
          <a:blip r:embed="rId3"/>
          <a:stretch>
            <a:fillRect/>
          </a:stretch>
        </p:blipFill>
        <p:spPr>
          <a:xfrm>
            <a:off x="8434469" y="81514"/>
            <a:ext cx="3242427" cy="2153040"/>
          </a:xfrm>
          <a:prstGeom prst="rect">
            <a:avLst/>
          </a:prstGeom>
        </p:spPr>
      </p:pic>
    </p:spTree>
    <p:extLst>
      <p:ext uri="{BB962C8B-B14F-4D97-AF65-F5344CB8AC3E}">
        <p14:creationId xmlns:p14="http://schemas.microsoft.com/office/powerpoint/2010/main" val="2139570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09908" y="119060"/>
            <a:ext cx="10515600" cy="973994"/>
          </a:xfrm>
        </p:spPr>
        <p:txBody>
          <a:bodyPr>
            <a:normAutofit/>
          </a:bodyPr>
          <a:lstStyle/>
          <a:p>
            <a:pPr>
              <a:defRPr/>
            </a:pPr>
            <a:r>
              <a:rPr lang="de-DE" noProof="0" dirty="0"/>
              <a:t>Ziel von flächendeckenden </a:t>
            </a:r>
            <a:r>
              <a:rPr lang="de-DE" noProof="0" dirty="0" err="1"/>
              <a:t>Naloxntrainings</a:t>
            </a:r>
            <a:endParaRPr lang="de-DE" noProof="0" dirty="0"/>
          </a:p>
        </p:txBody>
      </p:sp>
      <p:sp>
        <p:nvSpPr>
          <p:cNvPr id="3" name="Inhaltsplatzhalter 2"/>
          <p:cNvSpPr>
            <a:spLocks noGrp="1"/>
          </p:cNvSpPr>
          <p:nvPr>
            <p:ph sz="half" idx="1"/>
          </p:nvPr>
        </p:nvSpPr>
        <p:spPr bwMode="auto">
          <a:xfrm>
            <a:off x="696954" y="1093053"/>
            <a:ext cx="10171354" cy="4191000"/>
          </a:xfrm>
        </p:spPr>
        <p:txBody>
          <a:bodyPr>
            <a:normAutofit fontScale="92500"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lang="de-DE" dirty="0"/>
              <a:t>	</a:t>
            </a:r>
          </a:p>
          <a:p>
            <a:pPr marL="0" marR="0" lvl="0" indent="0" algn="l" defTabSz="914400" rtl="0" eaLnBrk="0" fontAlgn="base" latinLnBrk="0" hangingPunct="0">
              <a:lnSpc>
                <a:spcPct val="100000"/>
              </a:lnSpc>
              <a:spcBef>
                <a:spcPct val="0"/>
              </a:spcBef>
              <a:spcAft>
                <a:spcPct val="0"/>
              </a:spcAft>
              <a:buClrTx/>
              <a:buSzTx/>
              <a:buFontTx/>
              <a:buNone/>
              <a:tabLst/>
            </a:pPr>
            <a:r>
              <a:rPr lang="de-DE" b="1" dirty="0"/>
              <a:t>Möglichst viele Fachkräfte, die mit </a:t>
            </a:r>
            <a:r>
              <a:rPr lang="de-DE" b="1" dirty="0" err="1"/>
              <a:t>Drogengebraucher</a:t>
            </a:r>
            <a:r>
              <a:rPr lang="de-DE" b="1" dirty="0"/>
              <a:t>*innen arbeiten oder in Kontakt kommen, sollen im Umgang mit Drogennotfällen und der Anwendung von Naloxon geschult sein.</a:t>
            </a:r>
            <a:endParaRPr lang="de-DE" noProof="0" dirty="0"/>
          </a:p>
          <a:p>
            <a:pPr marL="0" marR="0" lvl="0" indent="0" algn="l" defTabSz="914400" rtl="0" eaLnBrk="0" fontAlgn="base" latinLnBrk="0" hangingPunct="0">
              <a:lnSpc>
                <a:spcPct val="100000"/>
              </a:lnSpc>
              <a:spcBef>
                <a:spcPct val="0"/>
              </a:spcBef>
              <a:spcAft>
                <a:spcPct val="0"/>
              </a:spcAft>
              <a:buClrTx/>
              <a:buSzTx/>
              <a:buFontTx/>
              <a:buNone/>
              <a:tabLst/>
            </a:pPr>
            <a:endParaRPr lang="de-DE" noProof="0" dirty="0"/>
          </a:p>
          <a:p>
            <a:pPr marL="0" indent="0">
              <a:buNone/>
              <a:defRPr/>
            </a:pPr>
            <a:r>
              <a:rPr lang="de-DE" b="1" noProof="0" dirty="0"/>
              <a:t>Maßnahmen: </a:t>
            </a:r>
          </a:p>
          <a:p>
            <a:pPr lvl="1">
              <a:buFont typeface="Wingdings" panose="05000000000000000000" pitchFamily="2" charset="2"/>
              <a:buChar char="§"/>
              <a:defRPr/>
            </a:pPr>
            <a:r>
              <a:rPr lang="de-DE" i="0" noProof="0" dirty="0"/>
              <a:t>Qualitätsgestützte </a:t>
            </a:r>
            <a:r>
              <a:rPr lang="de-DE" b="1" i="0" noProof="0" dirty="0"/>
              <a:t>Trainings </a:t>
            </a:r>
            <a:r>
              <a:rPr lang="de-DE" i="0" noProof="0" dirty="0"/>
              <a:t>(Konzept </a:t>
            </a:r>
            <a:r>
              <a:rPr lang="de-DE" i="0" noProof="0" dirty="0" err="1"/>
              <a:t>NALtrain</a:t>
            </a:r>
            <a:r>
              <a:rPr lang="de-DE" i="0" noProof="0" dirty="0"/>
              <a:t>) für Mitarbeiter*innen relevanter Akteur*innen</a:t>
            </a:r>
            <a:endParaRPr lang="de-DE" dirty="0"/>
          </a:p>
          <a:p>
            <a:pPr lvl="1">
              <a:buFont typeface="Wingdings" panose="05000000000000000000" pitchFamily="2" charset="2"/>
              <a:buChar char="§"/>
              <a:defRPr/>
            </a:pPr>
            <a:r>
              <a:rPr lang="de-DE" dirty="0"/>
              <a:t>Oder bzw. in Folge dessen: Schulung möglichst vieler </a:t>
            </a:r>
            <a:r>
              <a:rPr lang="de-DE" dirty="0" err="1"/>
              <a:t>Opioidkonsument</a:t>
            </a:r>
            <a:r>
              <a:rPr lang="de-DE" dirty="0"/>
              <a:t>*innen</a:t>
            </a:r>
            <a:endParaRPr lang="de-DE" i="0" dirty="0"/>
          </a:p>
          <a:p>
            <a:pPr lvl="1">
              <a:buFont typeface="Wingdings" panose="05000000000000000000" pitchFamily="2" charset="2"/>
              <a:buChar char="§"/>
              <a:defRPr/>
            </a:pPr>
            <a:r>
              <a:rPr lang="de-DE" i="0" noProof="0" dirty="0">
                <a:solidFill>
                  <a:schemeClr val="accent5"/>
                </a:solidFill>
              </a:rPr>
              <a:t>Ausstattung mit Naloxon aller geschulter Personen</a:t>
            </a:r>
          </a:p>
          <a:p>
            <a:pPr lvl="1">
              <a:defRPr/>
            </a:pPr>
            <a:endParaRPr lang="de-DE" noProof="0" dirty="0"/>
          </a:p>
        </p:txBody>
      </p:sp>
      <p:sp>
        <p:nvSpPr>
          <p:cNvPr id="8" name="Fußzeilenplatzhalter 7"/>
          <p:cNvSpPr>
            <a:spLocks noGrp="1"/>
          </p:cNvSpPr>
          <p:nvPr>
            <p:ph type="ftr" sz="quarter" idx="11"/>
          </p:nvPr>
        </p:nvSpPr>
        <p:spPr/>
        <p:txBody>
          <a:bodyPr/>
          <a:lstStyle/>
          <a:p>
            <a:pPr>
              <a:defRPr/>
            </a:pPr>
            <a:r>
              <a:rPr lang="de-DE"/>
              <a:t>Naloxontraining: Ausbildung von Trainer*innen/Multiplikator*innen</a:t>
            </a:r>
          </a:p>
        </p:txBody>
      </p:sp>
      <p:pic>
        <p:nvPicPr>
          <p:cNvPr id="12" name="Grafik 11" descr="Reanimation mit einfarbiger Füllung">
            <a:extLst>
              <a:ext uri="{FF2B5EF4-FFF2-40B4-BE49-F238E27FC236}">
                <a16:creationId xmlns:a16="http://schemas.microsoft.com/office/drawing/2014/main" id="{EB2648AF-7A2C-CD9A-495A-F4E52BD609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72080" y="3821849"/>
            <a:ext cx="914400" cy="914400"/>
          </a:xfrm>
          <a:prstGeom prst="rect">
            <a:avLst/>
          </a:prstGeom>
        </p:spPr>
      </p:pic>
      <p:pic>
        <p:nvPicPr>
          <p:cNvPr id="14" name="Grafik 13" descr="Krankenwagen mit einfarbiger Füllung">
            <a:extLst>
              <a:ext uri="{FF2B5EF4-FFF2-40B4-BE49-F238E27FC236}">
                <a16:creationId xmlns:a16="http://schemas.microsoft.com/office/drawing/2014/main" id="{5745CBC1-EC36-4E42-5B51-226AACD2CDF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68308" y="4850547"/>
            <a:ext cx="914400"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0"/>
                                        <p:tgtEl>
                                          <p:spTgt spid="3">
                                            <p:txEl>
                                              <p:pRg st="5" end="5"/>
                                            </p:txEl>
                                          </p:spTgt>
                                        </p:tgtEl>
                                      </p:cBhvr>
                                    </p:animEffect>
                                    <p:anim calcmode="lin" valueType="num">
                                      <p:cBhvr>
                                        <p:cTn id="4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fade">
                                      <p:cBhvr>
                                        <p:cTn id="50" dur="1000"/>
                                        <p:tgtEl>
                                          <p:spTgt spid="3">
                                            <p:txEl>
                                              <p:pRg st="6" end="6"/>
                                            </p:txEl>
                                          </p:spTgt>
                                        </p:tgtEl>
                                      </p:cBhvr>
                                    </p:animEffect>
                                    <p:anim calcmode="lin" valueType="num">
                                      <p:cBhvr>
                                        <p:cTn id="5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6487575D-0936-532D-B878-63BB8D633E6F}"/>
              </a:ext>
            </a:extLst>
          </p:cNvPr>
          <p:cNvSpPr/>
          <p:nvPr/>
        </p:nvSpPr>
        <p:spPr>
          <a:xfrm>
            <a:off x="-23150" y="11576"/>
            <a:ext cx="5324354"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1738CB33-27F6-A235-D038-4615A47EB4B7}"/>
              </a:ext>
            </a:extLst>
          </p:cNvPr>
          <p:cNvSpPr>
            <a:spLocks noGrp="1"/>
          </p:cNvSpPr>
          <p:nvPr>
            <p:ph type="title"/>
          </p:nvPr>
        </p:nvSpPr>
        <p:spPr>
          <a:xfrm>
            <a:off x="-37605" y="119592"/>
            <a:ext cx="5469636" cy="2157884"/>
          </a:xfrm>
        </p:spPr>
        <p:txBody>
          <a:bodyPr/>
          <a:lstStyle/>
          <a:p>
            <a:r>
              <a:rPr lang="de-DE" dirty="0">
                <a:solidFill>
                  <a:schemeClr val="bg1"/>
                </a:solidFill>
              </a:rPr>
              <a:t>Take Home Naloxon</a:t>
            </a:r>
          </a:p>
        </p:txBody>
      </p:sp>
      <p:sp>
        <p:nvSpPr>
          <p:cNvPr id="4" name="Textplatzhalter 3">
            <a:extLst>
              <a:ext uri="{FF2B5EF4-FFF2-40B4-BE49-F238E27FC236}">
                <a16:creationId xmlns:a16="http://schemas.microsoft.com/office/drawing/2014/main" id="{C846486A-762F-90DD-A3C0-6167A19D5D4A}"/>
              </a:ext>
            </a:extLst>
          </p:cNvPr>
          <p:cNvSpPr>
            <a:spLocks noGrp="1"/>
          </p:cNvSpPr>
          <p:nvPr>
            <p:ph type="body" sz="half" idx="2"/>
          </p:nvPr>
        </p:nvSpPr>
        <p:spPr>
          <a:xfrm>
            <a:off x="146575" y="2521800"/>
            <a:ext cx="2883697" cy="5009298"/>
          </a:xfrm>
        </p:spPr>
        <p:txBody>
          <a:bodyPr>
            <a:normAutofit/>
          </a:bodyPr>
          <a:lstStyle/>
          <a:p>
            <a:r>
              <a:rPr lang="de-DE" sz="2600" dirty="0">
                <a:solidFill>
                  <a:schemeClr val="bg1"/>
                </a:solidFill>
              </a:rPr>
              <a:t>kann der schlimmsten Folge von (synthetischen) Opioide vorbeugen: </a:t>
            </a:r>
            <a:r>
              <a:rPr lang="de-DE" sz="2600" b="1" dirty="0">
                <a:solidFill>
                  <a:schemeClr val="bg1"/>
                </a:solidFill>
              </a:rPr>
              <a:t>tödliche Überdosierung</a:t>
            </a:r>
          </a:p>
        </p:txBody>
      </p:sp>
      <p:sp>
        <p:nvSpPr>
          <p:cNvPr id="8" name="Rechteck 7">
            <a:extLst>
              <a:ext uri="{FF2B5EF4-FFF2-40B4-BE49-F238E27FC236}">
                <a16:creationId xmlns:a16="http://schemas.microsoft.com/office/drawing/2014/main" id="{2C4B7A77-48CD-7B00-B357-F082D5071F07}"/>
              </a:ext>
            </a:extLst>
          </p:cNvPr>
          <p:cNvSpPr/>
          <p:nvPr/>
        </p:nvSpPr>
        <p:spPr>
          <a:xfrm>
            <a:off x="5303521" y="0"/>
            <a:ext cx="246940" cy="691386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AutoShape 2">
            <a:extLst>
              <a:ext uri="{FF2B5EF4-FFF2-40B4-BE49-F238E27FC236}">
                <a16:creationId xmlns:a16="http://schemas.microsoft.com/office/drawing/2014/main" id="{749D7AD5-C18E-43A8-80A3-C4E23351BF97}"/>
              </a:ext>
            </a:extLst>
          </p:cNvPr>
          <p:cNvSpPr>
            <a:spLocks noChangeAspect="1" noChangeArrowheads="1"/>
          </p:cNvSpPr>
          <p:nvPr/>
        </p:nvSpPr>
        <p:spPr bwMode="auto">
          <a:xfrm>
            <a:off x="5943599" y="3276599"/>
            <a:ext cx="3499701" cy="34997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Fußzeilenplatzhalter 3">
            <a:extLst>
              <a:ext uri="{FF2B5EF4-FFF2-40B4-BE49-F238E27FC236}">
                <a16:creationId xmlns:a16="http://schemas.microsoft.com/office/drawing/2014/main" id="{12EB583A-D6EC-0E69-4D5B-2798B7526C12}"/>
              </a:ext>
            </a:extLst>
          </p:cNvPr>
          <p:cNvSpPr txBox="1">
            <a:spLocks/>
          </p:cNvSpPr>
          <p:nvPr/>
        </p:nvSpPr>
        <p:spPr bwMode="auto">
          <a:xfrm>
            <a:off x="114501" y="7465214"/>
            <a:ext cx="5831542" cy="349644"/>
          </a:xfrm>
          <a:prstGeom prst="rect">
            <a:avLst/>
          </a:prstGeom>
        </p:spPr>
        <p:txBody>
          <a:bodyPr vert="horz" lIns="91440" tIns="45720" rIns="91440" bIns="45720" rtlCol="0" anchor="ctr"/>
          <a:lstStyle>
            <a:defPPr>
              <a:defRPr lang="en-US"/>
            </a:defPPr>
            <a:lvl1pPr marL="0" algn="l" defTabSz="457200">
              <a:defRPr sz="1200">
                <a:solidFill>
                  <a:schemeClr val="tx2"/>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pPr>
              <a:defRPr/>
            </a:pPr>
            <a:r>
              <a:rPr lang="en-US"/>
              <a:t>Regionalworkshop Safer Use und Substitution 21.06.2024</a:t>
            </a:r>
            <a:endParaRPr lang="de-DE"/>
          </a:p>
        </p:txBody>
      </p:sp>
      <p:sp>
        <p:nvSpPr>
          <p:cNvPr id="12" name="Rechteck 11">
            <a:extLst>
              <a:ext uri="{FF2B5EF4-FFF2-40B4-BE49-F238E27FC236}">
                <a16:creationId xmlns:a16="http://schemas.microsoft.com/office/drawing/2014/main" id="{AE3C36F6-98D2-CB0A-9CF8-D5C0B85AF273}"/>
              </a:ext>
            </a:extLst>
          </p:cNvPr>
          <p:cNvSpPr/>
          <p:nvPr/>
        </p:nvSpPr>
        <p:spPr>
          <a:xfrm>
            <a:off x="10593034" y="0"/>
            <a:ext cx="1596292" cy="691386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de-DE" dirty="0"/>
          </a:p>
        </p:txBody>
      </p:sp>
      <p:pic>
        <p:nvPicPr>
          <p:cNvPr id="17" name="Grafik 16">
            <a:extLst>
              <a:ext uri="{FF2B5EF4-FFF2-40B4-BE49-F238E27FC236}">
                <a16:creationId xmlns:a16="http://schemas.microsoft.com/office/drawing/2014/main" id="{DE18F377-6B6F-5FCA-49F4-10C0CC780AE7}"/>
              </a:ext>
            </a:extLst>
          </p:cNvPr>
          <p:cNvPicPr>
            <a:picLocks noChangeAspect="1"/>
          </p:cNvPicPr>
          <p:nvPr/>
        </p:nvPicPr>
        <p:blipFill>
          <a:blip r:embed="rId3"/>
          <a:stretch>
            <a:fillRect/>
          </a:stretch>
        </p:blipFill>
        <p:spPr>
          <a:xfrm>
            <a:off x="3392782" y="792797"/>
            <a:ext cx="8279307" cy="5384915"/>
          </a:xfrm>
          <a:prstGeom prst="rect">
            <a:avLst/>
          </a:prstGeom>
        </p:spPr>
      </p:pic>
    </p:spTree>
    <p:extLst>
      <p:ext uri="{BB962C8B-B14F-4D97-AF65-F5344CB8AC3E}">
        <p14:creationId xmlns:p14="http://schemas.microsoft.com/office/powerpoint/2010/main" val="154482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1E112D8-8AE2-AE23-15D5-5BD87A2747E3}"/>
              </a:ext>
            </a:extLst>
          </p:cNvPr>
          <p:cNvSpPr>
            <a:spLocks noGrp="1"/>
          </p:cNvSpPr>
          <p:nvPr>
            <p:ph type="title"/>
          </p:nvPr>
        </p:nvSpPr>
        <p:spPr/>
        <p:txBody>
          <a:bodyPr/>
          <a:lstStyle/>
          <a:p>
            <a:endParaRPr lang="de-DE"/>
          </a:p>
        </p:txBody>
      </p:sp>
      <p:sp>
        <p:nvSpPr>
          <p:cNvPr id="7" name="Inhaltsplatzhalter 6">
            <a:extLst>
              <a:ext uri="{FF2B5EF4-FFF2-40B4-BE49-F238E27FC236}">
                <a16:creationId xmlns:a16="http://schemas.microsoft.com/office/drawing/2014/main" id="{FC04D0DE-D112-D703-571C-BF73A20C979E}"/>
              </a:ext>
            </a:extLst>
          </p:cNvPr>
          <p:cNvSpPr>
            <a:spLocks noGrp="1"/>
          </p:cNvSpPr>
          <p:nvPr>
            <p:ph idx="1"/>
          </p:nvPr>
        </p:nvSpPr>
        <p:spPr/>
        <p:txBody>
          <a:bodyPr/>
          <a:lstStyle/>
          <a:p>
            <a:endParaRPr lang="de-DE"/>
          </a:p>
        </p:txBody>
      </p:sp>
      <p:sp>
        <p:nvSpPr>
          <p:cNvPr id="8" name="Textplatzhalter 7">
            <a:extLst>
              <a:ext uri="{FF2B5EF4-FFF2-40B4-BE49-F238E27FC236}">
                <a16:creationId xmlns:a16="http://schemas.microsoft.com/office/drawing/2014/main" id="{6F0C4C02-4178-9E8F-7E30-BE1313B79F41}"/>
              </a:ext>
            </a:extLst>
          </p:cNvPr>
          <p:cNvSpPr>
            <a:spLocks noGrp="1"/>
          </p:cNvSpPr>
          <p:nvPr>
            <p:ph type="body" sz="half" idx="2"/>
          </p:nvPr>
        </p:nvSpPr>
        <p:spPr/>
        <p:txBody>
          <a:bodyPr/>
          <a:lstStyle/>
          <a:p>
            <a:endParaRPr lang="de-DE"/>
          </a:p>
        </p:txBody>
      </p:sp>
      <p:sp>
        <p:nvSpPr>
          <p:cNvPr id="5" name="Fußzeilenplatzhalter 4">
            <a:extLst>
              <a:ext uri="{FF2B5EF4-FFF2-40B4-BE49-F238E27FC236}">
                <a16:creationId xmlns:a16="http://schemas.microsoft.com/office/drawing/2014/main" id="{21F739FB-F577-7413-53A8-D32A28C31ADD}"/>
              </a:ext>
            </a:extLst>
          </p:cNvPr>
          <p:cNvSpPr>
            <a:spLocks noGrp="1"/>
          </p:cNvSpPr>
          <p:nvPr>
            <p:ph type="ftr" sz="quarter" idx="11"/>
          </p:nvPr>
        </p:nvSpPr>
        <p:spPr/>
        <p:txBody>
          <a:bodyPr/>
          <a:lstStyle/>
          <a:p>
            <a:r>
              <a:rPr lang="de-DE"/>
              <a:t>Naloxontraining: Ausbildung von Trainer*innen/Multiplikator*innen</a:t>
            </a:r>
          </a:p>
        </p:txBody>
      </p:sp>
      <p:sp>
        <p:nvSpPr>
          <p:cNvPr id="15" name="AutoShape 2">
            <a:extLst>
              <a:ext uri="{FF2B5EF4-FFF2-40B4-BE49-F238E27FC236}">
                <a16:creationId xmlns:a16="http://schemas.microsoft.com/office/drawing/2014/main" id="{749D7AD5-C18E-43A8-80A3-C4E23351BF97}"/>
              </a:ext>
            </a:extLst>
          </p:cNvPr>
          <p:cNvSpPr>
            <a:spLocks noChangeAspect="1" noChangeArrowheads="1"/>
          </p:cNvSpPr>
          <p:nvPr/>
        </p:nvSpPr>
        <p:spPr bwMode="auto">
          <a:xfrm>
            <a:off x="5943599" y="3276599"/>
            <a:ext cx="3499701" cy="34997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7" name="Grafik 16">
            <a:extLst>
              <a:ext uri="{FF2B5EF4-FFF2-40B4-BE49-F238E27FC236}">
                <a16:creationId xmlns:a16="http://schemas.microsoft.com/office/drawing/2014/main" id="{DE18F377-6B6F-5FCA-49F4-10C0CC780AE7}"/>
              </a:ext>
            </a:extLst>
          </p:cNvPr>
          <p:cNvPicPr>
            <a:picLocks noChangeAspect="1"/>
          </p:cNvPicPr>
          <p:nvPr/>
        </p:nvPicPr>
        <p:blipFill>
          <a:blip r:embed="rId3"/>
          <a:stretch>
            <a:fillRect/>
          </a:stretch>
        </p:blipFill>
        <p:spPr>
          <a:xfrm>
            <a:off x="0" y="-60944"/>
            <a:ext cx="10700426" cy="6959627"/>
          </a:xfrm>
          <a:prstGeom prst="rect">
            <a:avLst/>
          </a:prstGeom>
        </p:spPr>
      </p:pic>
      <p:sp>
        <p:nvSpPr>
          <p:cNvPr id="11" name="Fußzeilenplatzhalter 3">
            <a:extLst>
              <a:ext uri="{FF2B5EF4-FFF2-40B4-BE49-F238E27FC236}">
                <a16:creationId xmlns:a16="http://schemas.microsoft.com/office/drawing/2014/main" id="{12EB583A-D6EC-0E69-4D5B-2798B7526C12}"/>
              </a:ext>
            </a:extLst>
          </p:cNvPr>
          <p:cNvSpPr txBox="1">
            <a:spLocks/>
          </p:cNvSpPr>
          <p:nvPr/>
        </p:nvSpPr>
        <p:spPr bwMode="auto">
          <a:xfrm>
            <a:off x="114501" y="7465214"/>
            <a:ext cx="5831542" cy="349644"/>
          </a:xfrm>
          <a:prstGeom prst="rect">
            <a:avLst/>
          </a:prstGeom>
        </p:spPr>
        <p:txBody>
          <a:bodyPr vert="horz" lIns="91440" tIns="45720" rIns="91440" bIns="45720" rtlCol="0" anchor="ctr"/>
          <a:lstStyle>
            <a:defPPr>
              <a:defRPr lang="en-US"/>
            </a:defPPr>
            <a:lvl1pPr marL="0" algn="l" defTabSz="457200">
              <a:defRPr sz="1200">
                <a:solidFill>
                  <a:schemeClr val="tx2"/>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pPr>
              <a:defRPr/>
            </a:pPr>
            <a:r>
              <a:rPr lang="en-US"/>
              <a:t>Regionalworkshop Safer Use und Substitution 21.06.2024</a:t>
            </a:r>
            <a:endParaRPr lang="de-DE"/>
          </a:p>
        </p:txBody>
      </p:sp>
      <p:sp>
        <p:nvSpPr>
          <p:cNvPr id="32" name="Foliennummernplatzhalter 2">
            <a:extLst>
              <a:ext uri="{FF2B5EF4-FFF2-40B4-BE49-F238E27FC236}">
                <a16:creationId xmlns:a16="http://schemas.microsoft.com/office/drawing/2014/main" id="{53092EE2-D52D-28FF-2E91-C2F727B303AF}"/>
              </a:ext>
            </a:extLst>
          </p:cNvPr>
          <p:cNvSpPr txBox="1">
            <a:spLocks/>
          </p:cNvSpPr>
          <p:nvPr/>
        </p:nvSpPr>
        <p:spPr bwMode="auto">
          <a:xfrm>
            <a:off x="-459769" y="7465214"/>
            <a:ext cx="3887694" cy="349644"/>
          </a:xfrm>
          <a:prstGeom prst="rect">
            <a:avLst/>
          </a:prstGeom>
        </p:spPr>
        <p:txBody>
          <a:bodyPr vert="horz" lIns="91440" tIns="45720" rIns="91440" bIns="45720" rtlCol="0" anchor="ctr"/>
          <a:lstStyle>
            <a:defPPr>
              <a:defRPr lang="en-US"/>
            </a:defPPr>
            <a:lvl1pPr marL="0" algn="r" defTabSz="457200">
              <a:defRPr sz="1200">
                <a:solidFill>
                  <a:schemeClr val="tx2"/>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fld id="{FB857C31-4407-F243-840D-76E72942167A}" type="slidenum">
              <a:rPr lang="de-DE" smtClean="0"/>
              <a:pPr/>
              <a:t>6</a:t>
            </a:fld>
            <a:endParaRPr lang="de-DE" dirty="0"/>
          </a:p>
        </p:txBody>
      </p:sp>
      <p:sp>
        <p:nvSpPr>
          <p:cNvPr id="34" name="Textfeld 33">
            <a:extLst>
              <a:ext uri="{FF2B5EF4-FFF2-40B4-BE49-F238E27FC236}">
                <a16:creationId xmlns:a16="http://schemas.microsoft.com/office/drawing/2014/main" id="{763BEE85-B134-96F2-5054-009E92C78045}"/>
              </a:ext>
            </a:extLst>
          </p:cNvPr>
          <p:cNvSpPr txBox="1"/>
          <p:nvPr/>
        </p:nvSpPr>
        <p:spPr>
          <a:xfrm>
            <a:off x="74058" y="649726"/>
            <a:ext cx="4633454" cy="1077218"/>
          </a:xfrm>
          <a:prstGeom prst="rect">
            <a:avLst/>
          </a:prstGeom>
          <a:solidFill>
            <a:srgbClr val="ED7D3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Reduzierung tödlicher Folgen von Überdosierung</a:t>
            </a:r>
          </a:p>
        </p:txBody>
      </p:sp>
      <p:sp>
        <p:nvSpPr>
          <p:cNvPr id="35" name="Textfeld 34">
            <a:extLst>
              <a:ext uri="{FF2B5EF4-FFF2-40B4-BE49-F238E27FC236}">
                <a16:creationId xmlns:a16="http://schemas.microsoft.com/office/drawing/2014/main" id="{90A68EE2-C441-FF34-54D8-019085375725}"/>
              </a:ext>
            </a:extLst>
          </p:cNvPr>
          <p:cNvSpPr txBox="1"/>
          <p:nvPr/>
        </p:nvSpPr>
        <p:spPr>
          <a:xfrm>
            <a:off x="114501" y="4222731"/>
            <a:ext cx="2928397" cy="1569660"/>
          </a:xfrm>
          <a:prstGeom prst="rect">
            <a:avLst/>
          </a:prstGeom>
          <a:solidFill>
            <a:srgbClr val="5B9BD5">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Reduzierung der Vulnerabilität</a:t>
            </a:r>
          </a:p>
        </p:txBody>
      </p:sp>
      <p:sp>
        <p:nvSpPr>
          <p:cNvPr id="36" name="Textfeld 35">
            <a:extLst>
              <a:ext uri="{FF2B5EF4-FFF2-40B4-BE49-F238E27FC236}">
                <a16:creationId xmlns:a16="http://schemas.microsoft.com/office/drawing/2014/main" id="{CF062422-A484-74BF-40C7-F3BE9062F507}"/>
              </a:ext>
            </a:extLst>
          </p:cNvPr>
          <p:cNvSpPr txBox="1"/>
          <p:nvPr/>
        </p:nvSpPr>
        <p:spPr>
          <a:xfrm>
            <a:off x="96191" y="2464170"/>
            <a:ext cx="3543758" cy="1569660"/>
          </a:xfrm>
          <a:prstGeom prst="rect">
            <a:avLst/>
          </a:prstGeom>
          <a:solidFill>
            <a:srgbClr val="FFC000">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Reduzierung des Risikos für Überdosierung</a:t>
            </a:r>
          </a:p>
        </p:txBody>
      </p:sp>
      <p:sp>
        <p:nvSpPr>
          <p:cNvPr id="37" name="Textfeld 36">
            <a:extLst>
              <a:ext uri="{FF2B5EF4-FFF2-40B4-BE49-F238E27FC236}">
                <a16:creationId xmlns:a16="http://schemas.microsoft.com/office/drawing/2014/main" id="{27E5C323-D61F-E63A-9989-6DC6B60983FD}"/>
              </a:ext>
            </a:extLst>
          </p:cNvPr>
          <p:cNvSpPr txBox="1"/>
          <p:nvPr/>
        </p:nvSpPr>
        <p:spPr>
          <a:xfrm rot="19659856">
            <a:off x="3300576" y="2560745"/>
            <a:ext cx="3409524" cy="1077218"/>
          </a:xfrm>
          <a:prstGeom prst="rect">
            <a:avLst/>
          </a:prstGeom>
          <a:solidFill>
            <a:srgbClr val="FFC000">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Substitutions-behandlung</a:t>
            </a:r>
          </a:p>
        </p:txBody>
      </p:sp>
      <p:sp>
        <p:nvSpPr>
          <p:cNvPr id="41" name="Textfeld 40">
            <a:extLst>
              <a:ext uri="{FF2B5EF4-FFF2-40B4-BE49-F238E27FC236}">
                <a16:creationId xmlns:a16="http://schemas.microsoft.com/office/drawing/2014/main" id="{1BCB0A65-6E39-2B98-76BC-C1F8FFBB106E}"/>
              </a:ext>
            </a:extLst>
          </p:cNvPr>
          <p:cNvSpPr txBox="1"/>
          <p:nvPr/>
        </p:nvSpPr>
        <p:spPr>
          <a:xfrm rot="19659856">
            <a:off x="4248322" y="4903376"/>
            <a:ext cx="3955369" cy="1046440"/>
          </a:xfrm>
          <a:prstGeom prst="rect">
            <a:avLst/>
          </a:prstGeom>
          <a:solidFill>
            <a:srgbClr val="5B9BD5">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100" b="0" i="0" u="none" strike="noStrike" kern="1200" cap="none" spc="0" normalizeH="0" baseline="0" noProof="0" dirty="0">
                <a:ln>
                  <a:noFill/>
                </a:ln>
                <a:solidFill>
                  <a:prstClr val="black"/>
                </a:solidFill>
                <a:effectLst/>
                <a:uLnTx/>
                <a:uFillTx/>
              </a:rPr>
              <a:t>Günstiges Umfeld zur Inanspruchnahme</a:t>
            </a:r>
          </a:p>
        </p:txBody>
      </p:sp>
      <p:sp>
        <p:nvSpPr>
          <p:cNvPr id="42" name="Textfeld 41">
            <a:extLst>
              <a:ext uri="{FF2B5EF4-FFF2-40B4-BE49-F238E27FC236}">
                <a16:creationId xmlns:a16="http://schemas.microsoft.com/office/drawing/2014/main" id="{60E0BF82-F9AA-99DB-95C3-19B73367A563}"/>
              </a:ext>
            </a:extLst>
          </p:cNvPr>
          <p:cNvSpPr txBox="1"/>
          <p:nvPr/>
        </p:nvSpPr>
        <p:spPr>
          <a:xfrm rot="19659856">
            <a:off x="7887568" y="4685413"/>
            <a:ext cx="4731502" cy="1015663"/>
          </a:xfrm>
          <a:prstGeom prst="rect">
            <a:avLst/>
          </a:prstGeom>
          <a:solidFill>
            <a:srgbClr val="5B9BD5">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000" b="0" i="0" u="none" strike="noStrike" kern="1200" cap="none" spc="0" normalizeH="0" baseline="0" noProof="0" dirty="0">
                <a:ln>
                  <a:noFill/>
                </a:ln>
                <a:solidFill>
                  <a:prstClr val="black"/>
                </a:solidFill>
                <a:effectLst/>
                <a:uLnTx/>
                <a:uFillTx/>
              </a:rPr>
              <a:t>Anerkennung als Thema der öffentlichen Gesundheit</a:t>
            </a:r>
          </a:p>
        </p:txBody>
      </p:sp>
      <p:sp>
        <p:nvSpPr>
          <p:cNvPr id="43" name="Textfeld 42">
            <a:extLst>
              <a:ext uri="{FF2B5EF4-FFF2-40B4-BE49-F238E27FC236}">
                <a16:creationId xmlns:a16="http://schemas.microsoft.com/office/drawing/2014/main" id="{2AD2BB48-A39B-7403-2BB4-66AEC911BB1E}"/>
              </a:ext>
            </a:extLst>
          </p:cNvPr>
          <p:cNvSpPr txBox="1"/>
          <p:nvPr/>
        </p:nvSpPr>
        <p:spPr>
          <a:xfrm rot="19659856">
            <a:off x="6141740" y="4908824"/>
            <a:ext cx="3907042" cy="1046440"/>
          </a:xfrm>
          <a:prstGeom prst="rect">
            <a:avLst/>
          </a:prstGeom>
          <a:solidFill>
            <a:srgbClr val="5B9BD5">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100" b="0" i="0" u="none" strike="noStrike" kern="1200" cap="none" spc="0" normalizeH="0" baseline="0" noProof="0" dirty="0" err="1">
                <a:ln>
                  <a:noFill/>
                </a:ln>
                <a:solidFill>
                  <a:prstClr val="black"/>
                </a:solidFill>
                <a:effectLst/>
                <a:uLnTx/>
                <a:uFillTx/>
              </a:rPr>
              <a:t>Empowerment</a:t>
            </a:r>
            <a:r>
              <a:rPr kumimoji="0" lang="de-DE" sz="3100" b="0" i="0" u="none" strike="noStrike" kern="1200" cap="none" spc="0" normalizeH="0" baseline="0" noProof="0" dirty="0">
                <a:ln>
                  <a:noFill/>
                </a:ln>
                <a:solidFill>
                  <a:prstClr val="black"/>
                </a:solidFill>
                <a:effectLst/>
                <a:uLnTx/>
                <a:uFillTx/>
              </a:rPr>
              <a:t> von Konsument*innen</a:t>
            </a:r>
          </a:p>
        </p:txBody>
      </p:sp>
      <p:sp>
        <p:nvSpPr>
          <p:cNvPr id="44" name="Textfeld 43">
            <a:extLst>
              <a:ext uri="{FF2B5EF4-FFF2-40B4-BE49-F238E27FC236}">
                <a16:creationId xmlns:a16="http://schemas.microsoft.com/office/drawing/2014/main" id="{4C5A41B2-7DDA-CEC4-2349-251424D1E957}"/>
              </a:ext>
            </a:extLst>
          </p:cNvPr>
          <p:cNvSpPr txBox="1"/>
          <p:nvPr/>
        </p:nvSpPr>
        <p:spPr>
          <a:xfrm rot="19659856">
            <a:off x="4458795" y="876522"/>
            <a:ext cx="2888152" cy="1077218"/>
          </a:xfrm>
          <a:prstGeom prst="rect">
            <a:avLst/>
          </a:prstGeom>
          <a:solidFill>
            <a:srgbClr val="ED7D3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Drogenkonsumräume</a:t>
            </a:r>
          </a:p>
        </p:txBody>
      </p:sp>
      <p:sp>
        <p:nvSpPr>
          <p:cNvPr id="40" name="Textfeld 39">
            <a:extLst>
              <a:ext uri="{FF2B5EF4-FFF2-40B4-BE49-F238E27FC236}">
                <a16:creationId xmlns:a16="http://schemas.microsoft.com/office/drawing/2014/main" id="{BA3B45BC-1325-47B7-472D-2443C2C50BB3}"/>
              </a:ext>
            </a:extLst>
          </p:cNvPr>
          <p:cNvSpPr txBox="1"/>
          <p:nvPr/>
        </p:nvSpPr>
        <p:spPr>
          <a:xfrm rot="19659856">
            <a:off x="2500903" y="4393557"/>
            <a:ext cx="3800812" cy="1569660"/>
          </a:xfrm>
          <a:prstGeom prst="rect">
            <a:avLst/>
          </a:prstGeom>
          <a:solidFill>
            <a:srgbClr val="5B9BD5">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Niedrigschwellige Angebote und </a:t>
            </a:r>
            <a:r>
              <a:rPr kumimoji="0" lang="de-DE" sz="3200" b="0" i="0" u="none" strike="noStrike" kern="1200" cap="none" spc="0" normalizeH="0" baseline="0" noProof="0" dirty="0" err="1">
                <a:ln>
                  <a:noFill/>
                </a:ln>
                <a:solidFill>
                  <a:prstClr val="black"/>
                </a:solidFill>
                <a:effectLst/>
                <a:uLnTx/>
                <a:uFillTx/>
              </a:rPr>
              <a:t>Streetwork</a:t>
            </a:r>
            <a:endParaRPr kumimoji="0" lang="de-DE" sz="3200" b="0" i="0" u="none" strike="noStrike" kern="1200" cap="none" spc="0" normalizeH="0" baseline="0" noProof="0" dirty="0">
              <a:ln>
                <a:noFill/>
              </a:ln>
              <a:solidFill>
                <a:prstClr val="black"/>
              </a:solidFill>
              <a:effectLst/>
              <a:uLnTx/>
              <a:uFillTx/>
            </a:endParaRPr>
          </a:p>
        </p:txBody>
      </p:sp>
      <p:sp>
        <p:nvSpPr>
          <p:cNvPr id="38" name="Textfeld 37">
            <a:extLst>
              <a:ext uri="{FF2B5EF4-FFF2-40B4-BE49-F238E27FC236}">
                <a16:creationId xmlns:a16="http://schemas.microsoft.com/office/drawing/2014/main" id="{BB0797E6-9B23-9B5D-436C-2F2392DDA8C4}"/>
              </a:ext>
            </a:extLst>
          </p:cNvPr>
          <p:cNvSpPr txBox="1"/>
          <p:nvPr/>
        </p:nvSpPr>
        <p:spPr>
          <a:xfrm rot="19659856">
            <a:off x="5424650" y="2582563"/>
            <a:ext cx="3000252" cy="1077218"/>
          </a:xfrm>
          <a:prstGeom prst="rect">
            <a:avLst/>
          </a:prstGeom>
          <a:solidFill>
            <a:srgbClr val="FFC000">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Angebote in Reha und Haft</a:t>
            </a:r>
          </a:p>
        </p:txBody>
      </p:sp>
      <p:sp>
        <p:nvSpPr>
          <p:cNvPr id="39" name="Textfeld 38">
            <a:extLst>
              <a:ext uri="{FF2B5EF4-FFF2-40B4-BE49-F238E27FC236}">
                <a16:creationId xmlns:a16="http://schemas.microsoft.com/office/drawing/2014/main" id="{FDFD9D89-967C-8FB9-5477-6FA992A259B6}"/>
              </a:ext>
            </a:extLst>
          </p:cNvPr>
          <p:cNvSpPr txBox="1"/>
          <p:nvPr/>
        </p:nvSpPr>
        <p:spPr>
          <a:xfrm rot="19659856">
            <a:off x="7003533" y="2371922"/>
            <a:ext cx="4217259" cy="1077218"/>
          </a:xfrm>
          <a:prstGeom prst="rect">
            <a:avLst/>
          </a:prstGeom>
          <a:solidFill>
            <a:srgbClr val="FFC000">
              <a:lumMod val="40000"/>
              <a:lumOff val="60000"/>
            </a:srgbClr>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Kenntnisse von Risiken und Safer </a:t>
            </a:r>
            <a:r>
              <a:rPr kumimoji="0" lang="de-DE" sz="3200" b="0" i="0" u="none" strike="noStrike" kern="1200" cap="none" spc="0" normalizeH="0" baseline="0" noProof="0" dirty="0" err="1">
                <a:ln>
                  <a:noFill/>
                </a:ln>
                <a:solidFill>
                  <a:prstClr val="black"/>
                </a:solidFill>
                <a:effectLst/>
                <a:uLnTx/>
                <a:uFillTx/>
              </a:rPr>
              <a:t>Use</a:t>
            </a:r>
            <a:endParaRPr kumimoji="0" lang="de-DE" sz="3200" b="0" i="0" u="none" strike="noStrike" kern="1200" cap="none" spc="0" normalizeH="0" baseline="0" noProof="0" dirty="0">
              <a:ln>
                <a:noFill/>
              </a:ln>
              <a:solidFill>
                <a:prstClr val="black"/>
              </a:solidFill>
              <a:effectLst/>
              <a:uLnTx/>
              <a:uFillTx/>
            </a:endParaRPr>
          </a:p>
        </p:txBody>
      </p:sp>
      <p:sp>
        <p:nvSpPr>
          <p:cNvPr id="45" name="Textfeld 44">
            <a:extLst>
              <a:ext uri="{FF2B5EF4-FFF2-40B4-BE49-F238E27FC236}">
                <a16:creationId xmlns:a16="http://schemas.microsoft.com/office/drawing/2014/main" id="{C9CC4446-19E2-D3B1-FA9D-DC6418A71197}"/>
              </a:ext>
            </a:extLst>
          </p:cNvPr>
          <p:cNvSpPr txBox="1"/>
          <p:nvPr/>
        </p:nvSpPr>
        <p:spPr>
          <a:xfrm rot="19496187">
            <a:off x="6842279" y="802811"/>
            <a:ext cx="2464697" cy="1077218"/>
          </a:xfrm>
          <a:prstGeom prst="rect">
            <a:avLst/>
          </a:prstGeom>
          <a:solidFill>
            <a:srgbClr val="ED7D31"/>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rPr>
              <a:t>Take Home </a:t>
            </a:r>
            <a:r>
              <a:rPr kumimoji="0" lang="de-DE" sz="3200" b="0" i="0" u="none" strike="noStrike" kern="1200" cap="none" spc="0" normalizeH="0" baseline="0" noProof="0" dirty="0" err="1">
                <a:ln>
                  <a:noFill/>
                </a:ln>
                <a:solidFill>
                  <a:prstClr val="black"/>
                </a:solidFill>
                <a:effectLst/>
                <a:uLnTx/>
                <a:uFillTx/>
              </a:rPr>
              <a:t>Naloxon</a:t>
            </a:r>
            <a:endParaRPr kumimoji="0" lang="de-DE" sz="3200" b="0" i="0" u="none" strike="noStrike" kern="1200" cap="none" spc="0" normalizeH="0" baseline="0" noProof="0" dirty="0">
              <a:ln>
                <a:noFill/>
              </a:ln>
              <a:solidFill>
                <a:prstClr val="black"/>
              </a:solidFill>
              <a:effectLst/>
              <a:uLnTx/>
              <a:uFillTx/>
            </a:endParaRPr>
          </a:p>
        </p:txBody>
      </p:sp>
      <p:sp>
        <p:nvSpPr>
          <p:cNvPr id="52" name="Ellipse 51">
            <a:extLst>
              <a:ext uri="{FF2B5EF4-FFF2-40B4-BE49-F238E27FC236}">
                <a16:creationId xmlns:a16="http://schemas.microsoft.com/office/drawing/2014/main" id="{D12D98D1-FF5D-7A0D-F528-CC7E97F9BE89}"/>
              </a:ext>
            </a:extLst>
          </p:cNvPr>
          <p:cNvSpPr/>
          <p:nvPr/>
        </p:nvSpPr>
        <p:spPr>
          <a:xfrm rot="19542443">
            <a:off x="6111964" y="734247"/>
            <a:ext cx="3966595" cy="1275226"/>
          </a:xfrm>
          <a:prstGeom prst="ellipse">
            <a:avLst/>
          </a:prstGeom>
          <a:noFill/>
          <a:ln w="762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9849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41" grpId="0" animBg="1"/>
      <p:bldP spid="42" grpId="0" animBg="1"/>
      <p:bldP spid="43" grpId="0" animBg="1"/>
      <p:bldP spid="44" grpId="0" animBg="1"/>
      <p:bldP spid="40" grpId="0" animBg="1"/>
      <p:bldP spid="38" grpId="0" animBg="1"/>
      <p:bldP spid="39" grpId="0" animBg="1"/>
      <p:bldP spid="45" grpId="0" animBg="1"/>
      <p:bldP spid="5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6487575D-0936-532D-B878-63BB8D633E6F}"/>
              </a:ext>
            </a:extLst>
          </p:cNvPr>
          <p:cNvSpPr/>
          <p:nvPr/>
        </p:nvSpPr>
        <p:spPr>
          <a:xfrm>
            <a:off x="-23150" y="11576"/>
            <a:ext cx="5324354" cy="6152383"/>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1738CB33-27F6-A235-D038-4615A47EB4B7}"/>
              </a:ext>
            </a:extLst>
          </p:cNvPr>
          <p:cNvSpPr>
            <a:spLocks noGrp="1"/>
          </p:cNvSpPr>
          <p:nvPr>
            <p:ph type="title"/>
          </p:nvPr>
        </p:nvSpPr>
        <p:spPr>
          <a:xfrm>
            <a:off x="-37605" y="119592"/>
            <a:ext cx="5469636" cy="2157884"/>
          </a:xfrm>
        </p:spPr>
        <p:txBody>
          <a:bodyPr/>
          <a:lstStyle/>
          <a:p>
            <a:r>
              <a:rPr lang="de-DE" dirty="0">
                <a:solidFill>
                  <a:schemeClr val="bg1"/>
                </a:solidFill>
              </a:rPr>
              <a:t>Take Home Naloxon</a:t>
            </a:r>
          </a:p>
        </p:txBody>
      </p:sp>
      <p:sp>
        <p:nvSpPr>
          <p:cNvPr id="3" name="Inhaltsplatzhalter 2">
            <a:extLst>
              <a:ext uri="{FF2B5EF4-FFF2-40B4-BE49-F238E27FC236}">
                <a16:creationId xmlns:a16="http://schemas.microsoft.com/office/drawing/2014/main" id="{523E0C51-14F5-E74B-427B-534B8A685516}"/>
              </a:ext>
            </a:extLst>
          </p:cNvPr>
          <p:cNvSpPr>
            <a:spLocks noGrp="1"/>
          </p:cNvSpPr>
          <p:nvPr>
            <p:ph idx="1"/>
          </p:nvPr>
        </p:nvSpPr>
        <p:spPr>
          <a:xfrm>
            <a:off x="6095999" y="692150"/>
            <a:ext cx="3985549" cy="5175250"/>
          </a:xfrm>
        </p:spPr>
        <p:txBody>
          <a:bodyPr>
            <a:normAutofit fontScale="92500" lnSpcReduction="10000"/>
          </a:bodyPr>
          <a:lstStyle/>
          <a:p>
            <a:pPr marL="0" indent="0">
              <a:buNone/>
            </a:pPr>
            <a:r>
              <a:rPr lang="de-DE" sz="3200" dirty="0"/>
              <a:t>Take Home Naloxon muss dafür</a:t>
            </a:r>
          </a:p>
          <a:p>
            <a:pPr marL="457200" indent="-457200">
              <a:buFont typeface="+mj-lt"/>
              <a:buAutoNum type="arabicPeriod"/>
            </a:pPr>
            <a:r>
              <a:rPr lang="de-DE" sz="3200" dirty="0"/>
              <a:t>Überall in der Nähe von Opioid-konsument*innen </a:t>
            </a:r>
            <a:r>
              <a:rPr lang="de-DE" sz="3200" b="1" dirty="0"/>
              <a:t>vorhanden</a:t>
            </a:r>
            <a:r>
              <a:rPr lang="de-DE" sz="3200" dirty="0"/>
              <a:t> </a:t>
            </a:r>
            <a:r>
              <a:rPr lang="de-DE" sz="3200" b="1" dirty="0"/>
              <a:t>sein</a:t>
            </a:r>
          </a:p>
          <a:p>
            <a:pPr marL="457200" indent="-457200">
              <a:buFont typeface="+mj-lt"/>
              <a:buAutoNum type="arabicPeriod"/>
            </a:pPr>
            <a:r>
              <a:rPr lang="de-DE" sz="3200" dirty="0"/>
              <a:t>Von möglichst vielen Menschen im Umfeld von Opioid-konsument*innen </a:t>
            </a:r>
            <a:r>
              <a:rPr lang="de-DE" sz="3200" b="1" dirty="0"/>
              <a:t>eingesetzt werden</a:t>
            </a:r>
            <a:r>
              <a:rPr lang="de-DE" sz="3200" dirty="0"/>
              <a:t> können</a:t>
            </a:r>
          </a:p>
        </p:txBody>
      </p:sp>
      <p:sp>
        <p:nvSpPr>
          <p:cNvPr id="5" name="Fußzeilenplatzhalter 4">
            <a:extLst>
              <a:ext uri="{FF2B5EF4-FFF2-40B4-BE49-F238E27FC236}">
                <a16:creationId xmlns:a16="http://schemas.microsoft.com/office/drawing/2014/main" id="{21F739FB-F577-7413-53A8-D32A28C31ADD}"/>
              </a:ext>
            </a:extLst>
          </p:cNvPr>
          <p:cNvSpPr>
            <a:spLocks noGrp="1"/>
          </p:cNvSpPr>
          <p:nvPr>
            <p:ph type="ftr" sz="quarter" idx="11"/>
          </p:nvPr>
        </p:nvSpPr>
        <p:spPr/>
        <p:txBody>
          <a:bodyPr/>
          <a:lstStyle/>
          <a:p>
            <a:pPr>
              <a:defRPr/>
            </a:pPr>
            <a:r>
              <a:rPr lang="de-DE">
                <a:solidFill>
                  <a:schemeClr val="bg1"/>
                </a:solidFill>
              </a:rPr>
              <a:t>Naloxontraining: Ausbildung von Trainer*innen/Multiplikator*innen</a:t>
            </a:r>
            <a:endParaRPr lang="de-DE" dirty="0">
              <a:solidFill>
                <a:schemeClr val="bg1"/>
              </a:solidFill>
            </a:endParaRPr>
          </a:p>
        </p:txBody>
      </p:sp>
      <p:sp>
        <p:nvSpPr>
          <p:cNvPr id="8" name="Rechteck 7">
            <a:extLst>
              <a:ext uri="{FF2B5EF4-FFF2-40B4-BE49-F238E27FC236}">
                <a16:creationId xmlns:a16="http://schemas.microsoft.com/office/drawing/2014/main" id="{2C4B7A77-48CD-7B00-B357-F082D5071F07}"/>
              </a:ext>
            </a:extLst>
          </p:cNvPr>
          <p:cNvSpPr/>
          <p:nvPr/>
        </p:nvSpPr>
        <p:spPr>
          <a:xfrm>
            <a:off x="5303521" y="0"/>
            <a:ext cx="246940" cy="691386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AutoShape 2">
            <a:extLst>
              <a:ext uri="{FF2B5EF4-FFF2-40B4-BE49-F238E27FC236}">
                <a16:creationId xmlns:a16="http://schemas.microsoft.com/office/drawing/2014/main" id="{749D7AD5-C18E-43A8-80A3-C4E23351BF97}"/>
              </a:ext>
            </a:extLst>
          </p:cNvPr>
          <p:cNvSpPr>
            <a:spLocks noChangeAspect="1" noChangeArrowheads="1"/>
          </p:cNvSpPr>
          <p:nvPr/>
        </p:nvSpPr>
        <p:spPr bwMode="auto">
          <a:xfrm>
            <a:off x="5943599" y="3276599"/>
            <a:ext cx="3499701" cy="34997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9" name="Gleichschenkliges Dreieck 8">
            <a:extLst>
              <a:ext uri="{FF2B5EF4-FFF2-40B4-BE49-F238E27FC236}">
                <a16:creationId xmlns:a16="http://schemas.microsoft.com/office/drawing/2014/main" id="{4C3AB321-BF81-5C9A-34DC-A7FB44611F4D}"/>
              </a:ext>
            </a:extLst>
          </p:cNvPr>
          <p:cNvSpPr/>
          <p:nvPr/>
        </p:nvSpPr>
        <p:spPr>
          <a:xfrm rot="5400000">
            <a:off x="9988950" y="2106594"/>
            <a:ext cx="567162" cy="497711"/>
          </a:xfrm>
          <a:prstGeom prst="triangl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de-DE" dirty="0"/>
          </a:p>
        </p:txBody>
      </p:sp>
      <p:sp>
        <p:nvSpPr>
          <p:cNvPr id="10" name="Gleichschenkliges Dreieck 9">
            <a:extLst>
              <a:ext uri="{FF2B5EF4-FFF2-40B4-BE49-F238E27FC236}">
                <a16:creationId xmlns:a16="http://schemas.microsoft.com/office/drawing/2014/main" id="{126C3417-1FF0-F8B2-4EA0-C7AA540B5076}"/>
              </a:ext>
            </a:extLst>
          </p:cNvPr>
          <p:cNvSpPr/>
          <p:nvPr/>
        </p:nvSpPr>
        <p:spPr>
          <a:xfrm rot="5400000">
            <a:off x="9988949" y="4113017"/>
            <a:ext cx="567162" cy="497711"/>
          </a:xfrm>
          <a:prstGeom prst="triangl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de-DE" dirty="0"/>
          </a:p>
        </p:txBody>
      </p:sp>
      <p:sp>
        <p:nvSpPr>
          <p:cNvPr id="12" name="Rechteck 11">
            <a:extLst>
              <a:ext uri="{FF2B5EF4-FFF2-40B4-BE49-F238E27FC236}">
                <a16:creationId xmlns:a16="http://schemas.microsoft.com/office/drawing/2014/main" id="{AE3C36F6-98D2-CB0A-9CF8-D5C0B85AF273}"/>
              </a:ext>
            </a:extLst>
          </p:cNvPr>
          <p:cNvSpPr/>
          <p:nvPr/>
        </p:nvSpPr>
        <p:spPr>
          <a:xfrm>
            <a:off x="10593034" y="0"/>
            <a:ext cx="1596292" cy="691386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de-DE" dirty="0"/>
          </a:p>
        </p:txBody>
      </p:sp>
      <p:sp>
        <p:nvSpPr>
          <p:cNvPr id="13" name="Textfeld 12">
            <a:extLst>
              <a:ext uri="{FF2B5EF4-FFF2-40B4-BE49-F238E27FC236}">
                <a16:creationId xmlns:a16="http://schemas.microsoft.com/office/drawing/2014/main" id="{B671B5D6-34AC-AF64-07AB-E935315F211C}"/>
              </a:ext>
            </a:extLst>
          </p:cNvPr>
          <p:cNvSpPr txBox="1"/>
          <p:nvPr/>
        </p:nvSpPr>
        <p:spPr>
          <a:xfrm rot="12615366" flipH="1" flipV="1">
            <a:off x="10577336" y="2062057"/>
            <a:ext cx="1781529" cy="646331"/>
          </a:xfrm>
          <a:prstGeom prst="rect">
            <a:avLst/>
          </a:prstGeom>
          <a:noFill/>
        </p:spPr>
        <p:txBody>
          <a:bodyPr wrap="square" rtlCol="0">
            <a:spAutoFit/>
          </a:bodyPr>
          <a:lstStyle/>
          <a:p>
            <a:r>
              <a:rPr lang="de-DE" sz="3600" b="1" cap="small" dirty="0">
                <a:solidFill>
                  <a:schemeClr val="bg1"/>
                </a:solidFill>
              </a:rPr>
              <a:t>Rezepte</a:t>
            </a:r>
          </a:p>
        </p:txBody>
      </p:sp>
      <p:sp>
        <p:nvSpPr>
          <p:cNvPr id="14" name="Textfeld 13">
            <a:extLst>
              <a:ext uri="{FF2B5EF4-FFF2-40B4-BE49-F238E27FC236}">
                <a16:creationId xmlns:a16="http://schemas.microsoft.com/office/drawing/2014/main" id="{06DA0E1A-F834-4FA7-A482-878DAB2FCB16}"/>
              </a:ext>
            </a:extLst>
          </p:cNvPr>
          <p:cNvSpPr txBox="1"/>
          <p:nvPr/>
        </p:nvSpPr>
        <p:spPr>
          <a:xfrm rot="12744763" flipH="1" flipV="1">
            <a:off x="10435546" y="4284597"/>
            <a:ext cx="2580028" cy="523220"/>
          </a:xfrm>
          <a:prstGeom prst="rect">
            <a:avLst/>
          </a:prstGeom>
          <a:noFill/>
        </p:spPr>
        <p:txBody>
          <a:bodyPr wrap="square" rtlCol="0">
            <a:spAutoFit/>
          </a:bodyPr>
          <a:lstStyle/>
          <a:p>
            <a:r>
              <a:rPr lang="de-DE" sz="2800" b="1" cap="small" dirty="0">
                <a:solidFill>
                  <a:schemeClr val="bg1"/>
                </a:solidFill>
              </a:rPr>
              <a:t>Schulungen</a:t>
            </a:r>
          </a:p>
        </p:txBody>
      </p:sp>
      <p:sp>
        <p:nvSpPr>
          <p:cNvPr id="16" name="Textplatzhalter 3">
            <a:extLst>
              <a:ext uri="{FF2B5EF4-FFF2-40B4-BE49-F238E27FC236}">
                <a16:creationId xmlns:a16="http://schemas.microsoft.com/office/drawing/2014/main" id="{3299EE54-B286-E4AF-4FE4-94F71D382D7F}"/>
              </a:ext>
            </a:extLst>
          </p:cNvPr>
          <p:cNvSpPr>
            <a:spLocks noGrp="1"/>
          </p:cNvSpPr>
          <p:nvPr>
            <p:ph type="body" sz="half" idx="2"/>
          </p:nvPr>
        </p:nvSpPr>
        <p:spPr>
          <a:xfrm>
            <a:off x="733425" y="3024188"/>
            <a:ext cx="3932238" cy="3811587"/>
          </a:xfrm>
        </p:spPr>
        <p:txBody>
          <a:bodyPr>
            <a:normAutofit/>
          </a:bodyPr>
          <a:lstStyle/>
          <a:p>
            <a:r>
              <a:rPr lang="de-DE" sz="2600" dirty="0">
                <a:solidFill>
                  <a:schemeClr val="bg1"/>
                </a:solidFill>
              </a:rPr>
              <a:t>kann der schlimmsten Folge von (synthetischen) Opioide vorbeugen: </a:t>
            </a:r>
            <a:r>
              <a:rPr lang="de-DE" sz="2600" b="1" dirty="0">
                <a:solidFill>
                  <a:schemeClr val="bg1"/>
                </a:solidFill>
              </a:rPr>
              <a:t>tödliche Überdosierung</a:t>
            </a:r>
          </a:p>
        </p:txBody>
      </p:sp>
    </p:spTree>
    <p:extLst>
      <p:ext uri="{BB962C8B-B14F-4D97-AF65-F5344CB8AC3E}">
        <p14:creationId xmlns:p14="http://schemas.microsoft.com/office/powerpoint/2010/main" val="152067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P spid="10" grpId="0" animBg="1"/>
      <p:bldP spid="13" grpId="0"/>
      <p:bldP spid="14" grpId="0"/>
      <p:bldP spid="1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CC00FF-0805-D8E5-3D75-E3DE93E907FA}"/>
              </a:ext>
            </a:extLst>
          </p:cNvPr>
          <p:cNvSpPr>
            <a:spLocks noGrp="1"/>
          </p:cNvSpPr>
          <p:nvPr>
            <p:ph type="title"/>
          </p:nvPr>
        </p:nvSpPr>
        <p:spPr>
          <a:xfrm>
            <a:off x="831850" y="1029513"/>
            <a:ext cx="10515600" cy="2852737"/>
          </a:xfrm>
        </p:spPr>
        <p:txBody>
          <a:bodyPr/>
          <a:lstStyle/>
          <a:p>
            <a:r>
              <a:rPr lang="de-DE" dirty="0"/>
              <a:t>Das </a:t>
            </a:r>
            <a:r>
              <a:rPr lang="de-DE" dirty="0" err="1"/>
              <a:t>Naloxontraining</a:t>
            </a:r>
            <a:endParaRPr lang="de-DE" dirty="0"/>
          </a:p>
        </p:txBody>
      </p:sp>
      <p:sp>
        <p:nvSpPr>
          <p:cNvPr id="4" name="Fußzeilenplatzhalter 3">
            <a:extLst>
              <a:ext uri="{FF2B5EF4-FFF2-40B4-BE49-F238E27FC236}">
                <a16:creationId xmlns:a16="http://schemas.microsoft.com/office/drawing/2014/main" id="{FA9B058C-4368-35E4-E18B-6D9C4A2D08A0}"/>
              </a:ext>
            </a:extLst>
          </p:cNvPr>
          <p:cNvSpPr>
            <a:spLocks noGrp="1"/>
          </p:cNvSpPr>
          <p:nvPr>
            <p:ph type="ftr" sz="quarter" idx="11"/>
          </p:nvPr>
        </p:nvSpPr>
        <p:spPr/>
        <p:txBody>
          <a:bodyPr/>
          <a:lstStyle/>
          <a:p>
            <a:pPr>
              <a:defRPr/>
            </a:pPr>
            <a:r>
              <a:rPr lang="de-DE" dirty="0" err="1"/>
              <a:t>Naloxontraining</a:t>
            </a:r>
            <a:r>
              <a:rPr lang="de-DE" dirty="0"/>
              <a:t>: Ausbildung von Trainer*innen/Multiplikator*innen</a:t>
            </a:r>
          </a:p>
        </p:txBody>
      </p:sp>
    </p:spTree>
    <p:extLst>
      <p:ext uri="{BB962C8B-B14F-4D97-AF65-F5344CB8AC3E}">
        <p14:creationId xmlns:p14="http://schemas.microsoft.com/office/powerpoint/2010/main" val="2028841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7AF0AF-952B-6CC2-3B89-0BB845196448}"/>
              </a:ext>
            </a:extLst>
          </p:cNvPr>
          <p:cNvSpPr>
            <a:spLocks noGrp="1"/>
          </p:cNvSpPr>
          <p:nvPr>
            <p:ph type="title"/>
          </p:nvPr>
        </p:nvSpPr>
        <p:spPr>
          <a:xfrm>
            <a:off x="1371600" y="685800"/>
            <a:ext cx="9601200" cy="899809"/>
          </a:xfrm>
        </p:spPr>
        <p:txBody>
          <a:bodyPr/>
          <a:lstStyle/>
          <a:p>
            <a:r>
              <a:rPr lang="de-DE" dirty="0"/>
              <a:t>Ziel des Trainings</a:t>
            </a:r>
          </a:p>
        </p:txBody>
      </p:sp>
      <p:sp>
        <p:nvSpPr>
          <p:cNvPr id="3" name="Inhaltsplatzhalter 2">
            <a:extLst>
              <a:ext uri="{FF2B5EF4-FFF2-40B4-BE49-F238E27FC236}">
                <a16:creationId xmlns:a16="http://schemas.microsoft.com/office/drawing/2014/main" id="{AF6CDBB8-4EAB-3ED0-8140-E7A54EE3B178}"/>
              </a:ext>
            </a:extLst>
          </p:cNvPr>
          <p:cNvSpPr>
            <a:spLocks noGrp="1"/>
          </p:cNvSpPr>
          <p:nvPr>
            <p:ph idx="1"/>
          </p:nvPr>
        </p:nvSpPr>
        <p:spPr>
          <a:xfrm>
            <a:off x="1371600" y="2286000"/>
            <a:ext cx="10020300" cy="3403600"/>
          </a:xfrm>
        </p:spPr>
        <p:txBody>
          <a:bodyPr>
            <a:normAutofit/>
          </a:bodyPr>
          <a:lstStyle/>
          <a:p>
            <a:r>
              <a:rPr lang="de-DE" sz="3200" dirty="0"/>
              <a:t>Sie können Naloxon im Notfall einsetzen</a:t>
            </a:r>
          </a:p>
          <a:p>
            <a:pPr lvl="1"/>
            <a:r>
              <a:rPr lang="de-DE" sz="3200" dirty="0"/>
              <a:t>eine Überdosierung erkennen</a:t>
            </a:r>
          </a:p>
          <a:p>
            <a:pPr lvl="1"/>
            <a:r>
              <a:rPr lang="de-DE" sz="3200" dirty="0"/>
              <a:t>Naloxon verabreichen</a:t>
            </a:r>
          </a:p>
          <a:p>
            <a:pPr lvl="1"/>
            <a:r>
              <a:rPr lang="de-DE" sz="3200" dirty="0"/>
              <a:t>Stabile Seitenlage, Herzdruckmassage, Notruf</a:t>
            </a:r>
          </a:p>
          <a:p>
            <a:r>
              <a:rPr lang="de-DE" sz="3200" dirty="0"/>
              <a:t>Sie können als Multiplikator*in Ihre Kolleg*innen schulen</a:t>
            </a:r>
          </a:p>
          <a:p>
            <a:pPr marL="530352" lvl="1" indent="0">
              <a:buNone/>
            </a:pPr>
            <a:endParaRPr lang="de-DE" sz="3200" dirty="0"/>
          </a:p>
        </p:txBody>
      </p:sp>
      <p:sp>
        <p:nvSpPr>
          <p:cNvPr id="4" name="Fußzeilenplatzhalter 3">
            <a:extLst>
              <a:ext uri="{FF2B5EF4-FFF2-40B4-BE49-F238E27FC236}">
                <a16:creationId xmlns:a16="http://schemas.microsoft.com/office/drawing/2014/main" id="{FB219904-B93D-90DA-0F78-B79AA8314DA4}"/>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2629592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303211" y="1977886"/>
            <a:ext cx="11166545" cy="1172818"/>
          </a:xfrm>
        </p:spPr>
        <p:txBody>
          <a:bodyPr>
            <a:noAutofit/>
          </a:bodyPr>
          <a:lstStyle/>
          <a:p>
            <a:r>
              <a:rPr lang="de-DE" sz="3600" b="1" cap="none" dirty="0">
                <a:latin typeface="Calibri" panose="020F0502020204030204" pitchFamily="34" charset="0"/>
                <a:cs typeface="Calibri" panose="020F0502020204030204" pitchFamily="34" charset="0"/>
              </a:rPr>
              <a:t>Risikosituationen für Drogennotfälle und Überdosierungen</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753786" y="3553351"/>
            <a:ext cx="10420668" cy="1436938"/>
          </a:xfrm>
        </p:spPr>
        <p:txBody>
          <a:bodyPr/>
          <a:lstStyle/>
          <a:p>
            <a:endParaRPr lang="de-DE" dirty="0">
              <a:solidFill>
                <a:schemeClr val="accent1"/>
              </a:solidFill>
            </a:endParaRPr>
          </a:p>
          <a:p>
            <a:r>
              <a:rPr lang="de-DE" sz="2800" b="1" dirty="0">
                <a:solidFill>
                  <a:schemeClr val="accent1"/>
                </a:solidFill>
              </a:rPr>
              <a:t>Welche Risiken für Überdosierungen fallen Ihnen ein?</a:t>
            </a:r>
          </a:p>
          <a:p>
            <a:endParaRPr lang="de-DE" dirty="0">
              <a:solidFill>
                <a:schemeClr val="accent1"/>
              </a:solidFill>
            </a:endParaRPr>
          </a:p>
        </p:txBody>
      </p:sp>
    </p:spTree>
    <p:extLst>
      <p:ext uri="{BB962C8B-B14F-4D97-AF65-F5344CB8AC3E}">
        <p14:creationId xmlns:p14="http://schemas.microsoft.com/office/powerpoint/2010/main" val="436557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a:xfrm>
            <a:off x="479503" y="161151"/>
            <a:ext cx="7757886" cy="1485900"/>
          </a:xfrm>
        </p:spPr>
        <p:txBody>
          <a:bodyPr>
            <a:normAutofit/>
          </a:bodyPr>
          <a:lstStyle/>
          <a:p>
            <a:r>
              <a:rPr lang="de-DE" sz="3600" b="1" cap="none" dirty="0">
                <a:latin typeface="Calibri" panose="020F0502020204030204" pitchFamily="34" charset="0"/>
                <a:cs typeface="Calibri" panose="020F0502020204030204" pitchFamily="34" charset="0"/>
              </a:rPr>
              <a:t>Risikosituationen für Drogennotfälle und Überdosierungen</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838200" y="1825625"/>
            <a:ext cx="9655098" cy="4351338"/>
          </a:xfrm>
        </p:spPr>
        <p:txBody>
          <a:bodyPr>
            <a:normAutofit fontScale="92500" lnSpcReduction="20000"/>
          </a:bodyPr>
          <a:lstStyle/>
          <a:p>
            <a:pPr marL="342900" indent="-342900">
              <a:buFont typeface="Arial" panose="020B0604020202020204" pitchFamily="34" charset="0"/>
              <a:buChar char="•"/>
            </a:pP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intravenöser Konsum</a:t>
            </a:r>
          </a:p>
          <a:p>
            <a:pPr marL="342900" indent="-342900">
              <a:buFont typeface="Arial" panose="020B0604020202020204" pitchFamily="34" charset="0"/>
              <a:buChar char="•"/>
            </a:pP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Konsum nach Abstinenz /Cleanphasen </a:t>
            </a: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(z.B. Haft, Entgiftung, Therapie)</a:t>
            </a:r>
          </a:p>
          <a:p>
            <a:pPr marL="873252" lvl="1" indent="-342900">
              <a:buFont typeface="Arial" panose="020B0604020202020204" pitchFamily="34" charset="0"/>
              <a:buChar char="•"/>
            </a:pPr>
            <a:r>
              <a:rPr lang="de-DE" sz="2100" i="1" dirty="0">
                <a:solidFill>
                  <a:schemeClr val="tx1"/>
                </a:solidFill>
                <a:latin typeface="Calibri" panose="020F0502020204030204" pitchFamily="34" charset="0"/>
                <a:ea typeface="Calibri" panose="020F0502020204030204" pitchFamily="34" charset="0"/>
                <a:cs typeface="Calibri" panose="020F0502020204030204" pitchFamily="34" charset="0"/>
              </a:rPr>
              <a:t>Die Opioid-Toleranz nimmt schon nach wenigen Tagen deutlich ab, </a:t>
            </a:r>
            <a:br>
              <a:rPr lang="de-DE" sz="2100" i="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de-DE" sz="2100" i="1" dirty="0">
                <a:solidFill>
                  <a:schemeClr val="tx1"/>
                </a:solidFill>
                <a:latin typeface="Calibri" panose="020F0502020204030204" pitchFamily="34" charset="0"/>
                <a:ea typeface="Calibri" panose="020F0502020204030204" pitchFamily="34" charset="0"/>
                <a:cs typeface="Calibri" panose="020F0502020204030204" pitchFamily="34" charset="0"/>
              </a:rPr>
              <a:t>täglich ca. um 20%</a:t>
            </a:r>
            <a:r>
              <a:rPr lang="de-DE" sz="2100" i="1" dirty="0">
                <a:latin typeface="Calibri" panose="020F0502020204030204" pitchFamily="34" charset="0"/>
                <a:ea typeface="Calibri" panose="020F0502020204030204" pitchFamily="34" charset="0"/>
                <a:cs typeface="Calibri" panose="020F0502020204030204" pitchFamily="34" charset="0"/>
              </a:rPr>
              <a:t>! </a:t>
            </a:r>
          </a:p>
          <a:p>
            <a:pPr marL="342900" indent="-342900">
              <a:buFont typeface="Arial" panose="020B0604020202020204" pitchFamily="34" charset="0"/>
              <a:buChar char="•"/>
            </a:pP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unbekannte Stoffkonzentrationen </a:t>
            </a: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(z.B. Beimengungen)</a:t>
            </a: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 und Mischkonsum</a:t>
            </a:r>
          </a:p>
          <a:p>
            <a:pPr marL="342900" indent="-342900">
              <a:buFont typeface="Arial" panose="020B0604020202020204" pitchFamily="34" charset="0"/>
              <a:buChar char="•"/>
            </a:pP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Kein Drogenkonsumraum, kein Drug Checking</a:t>
            </a:r>
          </a:p>
          <a:p>
            <a:pPr marL="342900" indent="-342900">
              <a:buFont typeface="Arial" panose="020B0604020202020204" pitchFamily="34" charset="0"/>
              <a:buChar char="•"/>
            </a:pP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Tagesform“</a:t>
            </a: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873252" lvl="1" indent="-342900">
              <a:buFont typeface="Arial" panose="020B0604020202020204" pitchFamily="34" charset="0"/>
              <a:buChar char="•"/>
            </a:pP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bei Krankheit, Schlafmangel, schlechter körperlicher und/oder psychischer Verfassung kann die übliche Substanztoleranz herabgesetzt sein</a:t>
            </a:r>
          </a:p>
          <a:p>
            <a:pPr marL="342900" indent="-342900">
              <a:buFont typeface="Arial" panose="020B0604020202020204" pitchFamily="34" charset="0"/>
              <a:buChar char="•"/>
            </a:pPr>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Alter</a:t>
            </a:r>
            <a:endParaRPr lang="de-DE" sz="2100" b="1" dirty="0">
              <a:latin typeface="Calibri" panose="020F0502020204030204" pitchFamily="34" charset="0"/>
              <a:ea typeface="Calibri" panose="020F0502020204030204" pitchFamily="34" charset="0"/>
              <a:cs typeface="Calibri" panose="020F0502020204030204" pitchFamily="34" charset="0"/>
            </a:endParaRPr>
          </a:p>
          <a:p>
            <a:pPr marL="800100" lvl="1" indent="-342900"/>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ältere Menschen sind tendenziell in schlechterer Gesamtkonstitution</a:t>
            </a:r>
          </a:p>
          <a:p>
            <a:pPr marL="800100" lvl="1" indent="-342900"/>
            <a:r>
              <a:rPr lang="de-DE" sz="2100" dirty="0">
                <a:latin typeface="Calibri" panose="020F0502020204030204" pitchFamily="34" charset="0"/>
                <a:ea typeface="Calibri" panose="020F0502020204030204" pitchFamily="34" charset="0"/>
                <a:cs typeface="Calibri" panose="020F0502020204030204" pitchFamily="34" charset="0"/>
              </a:rPr>
              <a:t>Jüngere Menschen sind ggf. nicht konsumerfahren, nicht </a:t>
            </a:r>
            <a:r>
              <a:rPr lang="de-DE" sz="2100" dirty="0" err="1">
                <a:latin typeface="Calibri" panose="020F0502020204030204" pitchFamily="34" charset="0"/>
                <a:ea typeface="Calibri" panose="020F0502020204030204" pitchFamily="34" charset="0"/>
                <a:cs typeface="Calibri" panose="020F0502020204030204" pitchFamily="34" charset="0"/>
              </a:rPr>
              <a:t>opioid</a:t>
            </a:r>
            <a:r>
              <a:rPr lang="de-DE" sz="2100" dirty="0">
                <a:latin typeface="Calibri" panose="020F0502020204030204" pitchFamily="34" charset="0"/>
                <a:ea typeface="Calibri" panose="020F0502020204030204" pitchFamily="34" charset="0"/>
                <a:cs typeface="Calibri" panose="020F0502020204030204" pitchFamily="34" charset="0"/>
              </a:rPr>
              <a:t>-gewöhnt, aber rausch-affin bis hin zu unvorsichtig und selten ins Hilfesystem eingebunden</a:t>
            </a:r>
          </a:p>
          <a:p>
            <a:pPr marL="342900" indent="-342900"/>
            <a:r>
              <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rPr>
              <a:t>Stigma und Scham </a:t>
            </a:r>
            <a:r>
              <a:rPr lang="de-DE" sz="2100" dirty="0">
                <a:solidFill>
                  <a:schemeClr val="tx1"/>
                </a:solidFill>
                <a:latin typeface="Calibri" panose="020F0502020204030204" pitchFamily="34" charset="0"/>
                <a:ea typeface="Calibri" panose="020F0502020204030204" pitchFamily="34" charset="0"/>
                <a:cs typeface="Calibri" panose="020F0502020204030204" pitchFamily="34" charset="0"/>
              </a:rPr>
              <a:t>können die Inanspruchnahme von Angeboten sowie das Kommunizieren von Konsum im unmittelbaren Umfeld verhindern</a:t>
            </a:r>
            <a:endParaRPr lang="de-DE" sz="21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de-DE" dirty="0"/>
          </a:p>
        </p:txBody>
      </p:sp>
      <p:sp>
        <p:nvSpPr>
          <p:cNvPr id="8" name="Fußzeilenplatzhalter 7">
            <a:extLst>
              <a:ext uri="{FF2B5EF4-FFF2-40B4-BE49-F238E27FC236}">
                <a16:creationId xmlns:a16="http://schemas.microsoft.com/office/drawing/2014/main" id="{CB2AEBDE-A6AD-10BD-DB46-9C3979B1C737}"/>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380813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1000"/>
                                        <p:tgtEl>
                                          <p:spTgt spid="3">
                                            <p:txEl>
                                              <p:pRg st="7" end="7"/>
                                            </p:txEl>
                                          </p:spTgt>
                                        </p:tgtEl>
                                      </p:cBhvr>
                                    </p:animEffect>
                                    <p:anim calcmode="lin" valueType="num">
                                      <p:cBhvr>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Effect transition="in" filter="fade">
                                      <p:cBhvr>
                                        <p:cTn id="59" dur="1000"/>
                                        <p:tgtEl>
                                          <p:spTgt spid="3">
                                            <p:txEl>
                                              <p:pRg st="8" end="8"/>
                                            </p:txEl>
                                          </p:spTgt>
                                        </p:tgtEl>
                                      </p:cBhvr>
                                    </p:animEffect>
                                    <p:anim calcmode="lin" valueType="num">
                                      <p:cBhvr>
                                        <p:cTn id="6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Effect transition="in" filter="fade">
                                      <p:cBhvr>
                                        <p:cTn id="66" dur="1000"/>
                                        <p:tgtEl>
                                          <p:spTgt spid="3">
                                            <p:txEl>
                                              <p:pRg st="9" end="9"/>
                                            </p:txEl>
                                          </p:spTgt>
                                        </p:tgtEl>
                                      </p:cBhvr>
                                    </p:animEffect>
                                    <p:anim calcmode="lin" valueType="num">
                                      <p:cBhvr>
                                        <p:cTn id="6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animEffect transition="in" filter="fade">
                                      <p:cBhvr>
                                        <p:cTn id="73" dur="1000"/>
                                        <p:tgtEl>
                                          <p:spTgt spid="3">
                                            <p:txEl>
                                              <p:pRg st="10" end="10"/>
                                            </p:txEl>
                                          </p:spTgt>
                                        </p:tgtEl>
                                      </p:cBhvr>
                                    </p:animEffect>
                                    <p:anim calcmode="lin" valueType="num">
                                      <p:cBhvr>
                                        <p:cTn id="7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600" b="1" cap="none" dirty="0">
                <a:latin typeface="Calibri" panose="020F0502020204030204" pitchFamily="34" charset="0"/>
                <a:cs typeface="Calibri" panose="020F0502020204030204" pitchFamily="34" charset="0"/>
              </a:rPr>
              <a:t>Basiswissen Opioide</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1138136" y="1344409"/>
            <a:ext cx="9601200" cy="3160684"/>
          </a:xfrm>
        </p:spPr>
        <p:txBody>
          <a:bodyPr>
            <a:normAutofit/>
          </a:bodyPr>
          <a:lstStyle/>
          <a:p>
            <a:r>
              <a:rPr lang="de-DE" sz="2400" b="1" u="sng" dirty="0">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Opioide </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sind (halb-)synthetische Stoffe, die sich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an Opioid-Rezeptoren binden. Das bekannteste halbsynthetische Opioid ist Heroin. Weitere Opioide sind beispielsweise Fentanyl oder Methadon.</a:t>
            </a:r>
          </a:p>
          <a:p>
            <a:r>
              <a:rPr lang="de-DE" sz="2400" b="1" u="sng" dirty="0">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Überdosierungen</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 können jederzeit auftreten, egal wie hoch die individuelle </a:t>
            </a:r>
            <a:r>
              <a:rPr lang="de-DE" sz="2400" b="1" dirty="0" err="1">
                <a:solidFill>
                  <a:schemeClr val="tx1"/>
                </a:solidFill>
                <a:latin typeface="Calibri" panose="020F0502020204030204" pitchFamily="34" charset="0"/>
                <a:ea typeface="Open sans" panose="020B0606030504020204" pitchFamily="34" charset="0"/>
                <a:cs typeface="Calibri" panose="020F0502020204030204" pitchFamily="34" charset="0"/>
              </a:rPr>
              <a:t>Opioidtoleranz</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 ist.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Das akut lebensbedrohliche Ereignis ist die Lähmung des Atemzentrums im Gehirn, wodurch es zu einem Abfall der Sauerstoffsättigung im Blut kommt und der Kohlendioxidgehalt ansteigt.</a:t>
            </a:r>
          </a:p>
        </p:txBody>
      </p:sp>
      <p:sp>
        <p:nvSpPr>
          <p:cNvPr id="8" name="Fußzeilenplatzhalter 7">
            <a:extLst>
              <a:ext uri="{FF2B5EF4-FFF2-40B4-BE49-F238E27FC236}">
                <a16:creationId xmlns:a16="http://schemas.microsoft.com/office/drawing/2014/main" id="{78D732D9-CA39-39D3-1FFF-6993C8E69B5A}"/>
              </a:ext>
            </a:extLst>
          </p:cNvPr>
          <p:cNvSpPr>
            <a:spLocks noGrp="1"/>
          </p:cNvSpPr>
          <p:nvPr>
            <p:ph type="ftr" sz="quarter" idx="11"/>
          </p:nvPr>
        </p:nvSpPr>
        <p:spPr/>
        <p:txBody>
          <a:bodyPr/>
          <a:lstStyle/>
          <a:p>
            <a:pPr>
              <a:defRPr/>
            </a:pPr>
            <a:r>
              <a:rPr lang="de-DE"/>
              <a:t>Naloxontraining: Ausbildung von Trainer*innen/Multiplikator*innen</a:t>
            </a:r>
          </a:p>
        </p:txBody>
      </p:sp>
      <p:sp>
        <p:nvSpPr>
          <p:cNvPr id="11" name="Textfeld 10">
            <a:extLst>
              <a:ext uri="{FF2B5EF4-FFF2-40B4-BE49-F238E27FC236}">
                <a16:creationId xmlns:a16="http://schemas.microsoft.com/office/drawing/2014/main" id="{D90B8B5E-77E1-B272-73D3-D9696A10B339}"/>
              </a:ext>
            </a:extLst>
          </p:cNvPr>
          <p:cNvSpPr txBox="1"/>
          <p:nvPr/>
        </p:nvSpPr>
        <p:spPr>
          <a:xfrm>
            <a:off x="1043706" y="4347266"/>
            <a:ext cx="9790060" cy="1569660"/>
          </a:xfrm>
          <a:prstGeom prst="rect">
            <a:avLst/>
          </a:prstGeom>
          <a:solidFill>
            <a:schemeClr val="tx1">
              <a:lumMod val="20000"/>
              <a:lumOff val="80000"/>
            </a:schemeClr>
          </a:solidFill>
        </p:spPr>
        <p:txBody>
          <a:bodyPr wrap="square">
            <a:spAutoFit/>
          </a:bodyPr>
          <a:lstStyle/>
          <a:p>
            <a:r>
              <a:rPr lang="de-DE" sz="2400" b="1" i="1" u="sng" dirty="0">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Todesursache </a:t>
            </a:r>
            <a:r>
              <a:rPr lang="de-DE" sz="2400" b="1" i="1" u="sng" dirty="0" err="1">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Nr</a:t>
            </a:r>
            <a:r>
              <a:rPr lang="de-DE" sz="2400" b="1" i="1" u="sng" dirty="0">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 1: </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Opioide stellen weiterhin die größte Subgruppe dar.</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a:t>
            </a:r>
            <a:b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b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In der Gruppe bis 29 Jahre (Todesfälle 2025) haben 60% der mehr als 300 Verstorbenen mind. ein Opioid konsumiert. In der Gruppe der unter 19-Jährigen davon über 100 Menschen in 70% der Fälle mind. ein Opioid.</a:t>
            </a:r>
            <a:endPar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endParaRPr>
          </a:p>
        </p:txBody>
      </p:sp>
    </p:spTree>
    <p:extLst>
      <p:ext uri="{BB962C8B-B14F-4D97-AF65-F5344CB8AC3E}">
        <p14:creationId xmlns:p14="http://schemas.microsoft.com/office/powerpoint/2010/main" val="182250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600" b="1" cap="none" dirty="0">
                <a:latin typeface="Calibri" panose="020F0502020204030204" pitchFamily="34" charset="0"/>
                <a:cs typeface="Calibri" panose="020F0502020204030204" pitchFamily="34" charset="0"/>
              </a:rPr>
              <a:t>Basiswissen </a:t>
            </a:r>
            <a:r>
              <a:rPr lang="de-DE" sz="3600" b="1" cap="none" dirty="0" err="1">
                <a:latin typeface="Calibri" panose="020F0502020204030204" pitchFamily="34" charset="0"/>
                <a:cs typeface="Calibri" panose="020F0502020204030204" pitchFamily="34" charset="0"/>
              </a:rPr>
              <a:t>Naloxon</a:t>
            </a:r>
            <a:endParaRPr lang="de-DE" sz="3600" b="1" cap="none" dirty="0">
              <a:latin typeface="Calibri" panose="020F0502020204030204" pitchFamily="34" charset="0"/>
              <a:cs typeface="Calibri" panose="020F0502020204030204" pitchFamily="34" charset="0"/>
            </a:endParaRP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838200" y="1410334"/>
            <a:ext cx="9601200" cy="5128578"/>
          </a:xfrm>
        </p:spPr>
        <p:txBody>
          <a:bodyPr>
            <a:normAutofit/>
          </a:bodyPr>
          <a:lstStyle/>
          <a:p>
            <a:pPr marL="0" indent="0">
              <a:buNone/>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Naloxon ist ein Opioid-Antagonist.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Es verdrängt alle Opioide (Heroin, Morphin, Methadon, Levomethadon, Fentanyl, Substitol etc.) von den Rezeptoren und hat ansonsten </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keine Eigenwirkung.</a:t>
            </a:r>
          </a:p>
        </p:txBody>
      </p:sp>
      <p:sp>
        <p:nvSpPr>
          <p:cNvPr id="9" name="Fußzeilenplatzhalter 8">
            <a:extLst>
              <a:ext uri="{FF2B5EF4-FFF2-40B4-BE49-F238E27FC236}">
                <a16:creationId xmlns:a16="http://schemas.microsoft.com/office/drawing/2014/main" id="{E0F4306C-A3D8-6C01-C06D-8DE4502523FE}"/>
              </a:ext>
            </a:extLst>
          </p:cNvPr>
          <p:cNvSpPr>
            <a:spLocks noGrp="1"/>
          </p:cNvSpPr>
          <p:nvPr>
            <p:ph type="ftr" sz="quarter" idx="11"/>
          </p:nvPr>
        </p:nvSpPr>
        <p:spPr/>
        <p:txBody>
          <a:bodyPr/>
          <a:lstStyle/>
          <a:p>
            <a:pPr>
              <a:defRPr/>
            </a:pPr>
            <a:r>
              <a:rPr lang="de-DE"/>
              <a:t>Naloxontraining: Ausbildung von Trainer*innen/Multiplikator*innen</a:t>
            </a:r>
          </a:p>
        </p:txBody>
      </p:sp>
      <p:sp>
        <p:nvSpPr>
          <p:cNvPr id="7" name="Untertitel 2">
            <a:extLst>
              <a:ext uri="{FF2B5EF4-FFF2-40B4-BE49-F238E27FC236}">
                <a16:creationId xmlns:a16="http://schemas.microsoft.com/office/drawing/2014/main" id="{34BF96BB-C8C9-6F3B-F636-F8AA4E6FA3AB}"/>
              </a:ext>
            </a:extLst>
          </p:cNvPr>
          <p:cNvSpPr txBox="1">
            <a:spLocks/>
          </p:cNvSpPr>
          <p:nvPr/>
        </p:nvSpPr>
        <p:spPr bwMode="auto">
          <a:xfrm>
            <a:off x="838200" y="2586782"/>
            <a:ext cx="9601200" cy="784420"/>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Naloxon „</a:t>
            </a:r>
            <a:r>
              <a:rPr lang="de-DE" dirty="0" err="1">
                <a:solidFill>
                  <a:schemeClr val="tx1"/>
                </a:solidFill>
                <a:latin typeface="Calibri" panose="020F0502020204030204" pitchFamily="34" charset="0"/>
                <a:ea typeface="Open sans" panose="020B0606030504020204" pitchFamily="34" charset="0"/>
                <a:cs typeface="Calibri" panose="020F0502020204030204" pitchFamily="34" charset="0"/>
              </a:rPr>
              <a:t>Nyxoid</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 ruft </a:t>
            </a: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nur geringe Entzugserscheinungen </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hervor, da im Naloxon Nasenspray in Europa nur 1,8mg Wirkstoff enthalten ist</a:t>
            </a:r>
          </a:p>
        </p:txBody>
      </p:sp>
      <p:sp>
        <p:nvSpPr>
          <p:cNvPr id="11" name="Untertitel 2">
            <a:extLst>
              <a:ext uri="{FF2B5EF4-FFF2-40B4-BE49-F238E27FC236}">
                <a16:creationId xmlns:a16="http://schemas.microsoft.com/office/drawing/2014/main" id="{1A3E2E64-C311-BF02-7AA8-D3AA913D89E9}"/>
              </a:ext>
            </a:extLst>
          </p:cNvPr>
          <p:cNvSpPr txBox="1">
            <a:spLocks/>
          </p:cNvSpPr>
          <p:nvPr/>
        </p:nvSpPr>
        <p:spPr bwMode="auto">
          <a:xfrm>
            <a:off x="838200" y="3431933"/>
            <a:ext cx="9601200" cy="784420"/>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Opioide werden durch Naloxon nicht aufgelöst oder schneller abgebaut. </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Sie sind noch im Blut, können aber nach der </a:t>
            </a:r>
            <a:r>
              <a:rPr lang="de-DE" dirty="0" err="1">
                <a:solidFill>
                  <a:schemeClr val="tx1"/>
                </a:solidFill>
                <a:latin typeface="Calibri" panose="020F0502020204030204" pitchFamily="34" charset="0"/>
                <a:ea typeface="Open sans" panose="020B0606030504020204" pitchFamily="34" charset="0"/>
                <a:cs typeface="Calibri" panose="020F0502020204030204" pitchFamily="34" charset="0"/>
              </a:rPr>
              <a:t>Naloxongabe</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 für eine gewisse Zeit nicht wirken.</a:t>
            </a:r>
          </a:p>
        </p:txBody>
      </p:sp>
      <p:sp>
        <p:nvSpPr>
          <p:cNvPr id="12" name="Untertitel 2">
            <a:extLst>
              <a:ext uri="{FF2B5EF4-FFF2-40B4-BE49-F238E27FC236}">
                <a16:creationId xmlns:a16="http://schemas.microsoft.com/office/drawing/2014/main" id="{8D63FA6D-5F14-4E78-2C4D-A63CD9FA5B52}"/>
              </a:ext>
            </a:extLst>
          </p:cNvPr>
          <p:cNvSpPr txBox="1">
            <a:spLocks/>
          </p:cNvSpPr>
          <p:nvPr/>
        </p:nvSpPr>
        <p:spPr bwMode="auto">
          <a:xfrm>
            <a:off x="838200" y="4279650"/>
            <a:ext cx="9601200" cy="1067956"/>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Atemdepression oder Atemstillstand und Bewusstlosigkeit werden innerhalb weniger Sekunden oder Minuten nach der </a:t>
            </a:r>
            <a:r>
              <a:rPr lang="de-DE" b="1" dirty="0" err="1">
                <a:solidFill>
                  <a:schemeClr val="tx1"/>
                </a:solidFill>
                <a:latin typeface="Calibri" panose="020F0502020204030204" pitchFamily="34" charset="0"/>
                <a:ea typeface="Open sans" panose="020B0606030504020204" pitchFamily="34" charset="0"/>
                <a:cs typeface="Calibri" panose="020F0502020204030204" pitchFamily="34" charset="0"/>
              </a:rPr>
              <a:t>Naloxongabe</a:t>
            </a: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 aufgehoben. </a:t>
            </a:r>
          </a:p>
        </p:txBody>
      </p:sp>
      <p:sp>
        <p:nvSpPr>
          <p:cNvPr id="13" name="Untertitel 2">
            <a:extLst>
              <a:ext uri="{FF2B5EF4-FFF2-40B4-BE49-F238E27FC236}">
                <a16:creationId xmlns:a16="http://schemas.microsoft.com/office/drawing/2014/main" id="{99261481-F010-F2D6-F87D-8674377821CB}"/>
              </a:ext>
            </a:extLst>
          </p:cNvPr>
          <p:cNvSpPr txBox="1">
            <a:spLocks/>
          </p:cNvSpPr>
          <p:nvPr/>
        </p:nvSpPr>
        <p:spPr bwMode="auto">
          <a:xfrm>
            <a:off x="838200" y="4966899"/>
            <a:ext cx="9601200" cy="709585"/>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Naloxon wirkt auch bei Mischkonsum</a:t>
            </a:r>
            <a:r>
              <a:rPr lang="de-DE" b="1" u="sng" dirty="0">
                <a:solidFill>
                  <a:schemeClr val="tx1"/>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 </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wenn neben Opioiden auch z. B. Benzodiazepine, Kokain oder Alkohol konsumiert wurden</a:t>
            </a:r>
          </a:p>
        </p:txBody>
      </p:sp>
      <p:sp>
        <p:nvSpPr>
          <p:cNvPr id="14" name="Untertitel 2">
            <a:extLst>
              <a:ext uri="{FF2B5EF4-FFF2-40B4-BE49-F238E27FC236}">
                <a16:creationId xmlns:a16="http://schemas.microsoft.com/office/drawing/2014/main" id="{E55A313E-6CC0-5194-3CBC-E5266D7BE0DA}"/>
              </a:ext>
            </a:extLst>
          </p:cNvPr>
          <p:cNvSpPr txBox="1">
            <a:spLocks/>
          </p:cNvSpPr>
          <p:nvPr/>
        </p:nvSpPr>
        <p:spPr bwMode="auto">
          <a:xfrm>
            <a:off x="838200" y="5769275"/>
            <a:ext cx="9601200" cy="509222"/>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b="1" dirty="0">
                <a:solidFill>
                  <a:schemeClr val="tx1"/>
                </a:solidFill>
                <a:latin typeface="Calibri" panose="020F0502020204030204" pitchFamily="34" charset="0"/>
                <a:ea typeface="Open sans" panose="020B0606030504020204" pitchFamily="34" charset="0"/>
                <a:cs typeface="Calibri" panose="020F0502020204030204" pitchFamily="34" charset="0"/>
              </a:rPr>
              <a:t>Naloxon-Nasenspray wirkt nur nasal. </a:t>
            </a:r>
            <a:r>
              <a:rPr lang="de-DE" dirty="0">
                <a:solidFill>
                  <a:schemeClr val="tx1"/>
                </a:solidFill>
                <a:latin typeface="Calibri" panose="020F0502020204030204" pitchFamily="34" charset="0"/>
                <a:ea typeface="Open sans" panose="020B0606030504020204" pitchFamily="34" charset="0"/>
                <a:cs typeface="Calibri" panose="020F0502020204030204" pitchFamily="34" charset="0"/>
              </a:rPr>
              <a:t>Eine orale Gabe hat keine Wirkung.</a:t>
            </a:r>
          </a:p>
        </p:txBody>
      </p:sp>
    </p:spTree>
    <p:extLst>
      <p:ext uri="{BB962C8B-B14F-4D97-AF65-F5344CB8AC3E}">
        <p14:creationId xmlns:p14="http://schemas.microsoft.com/office/powerpoint/2010/main" val="278347978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1000"/>
                                        <p:tgtEl>
                                          <p:spTgt spid="11">
                                            <p:txEl>
                                              <p:pRg st="0" end="0"/>
                                            </p:txEl>
                                          </p:spTgt>
                                        </p:tgtEl>
                                      </p:cBhvr>
                                    </p:animEffect>
                                    <p:anim calcmode="lin" valueType="num">
                                      <p:cBhvr>
                                        <p:cTn id="22"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1000"/>
                                        <p:tgtEl>
                                          <p:spTgt spid="12">
                                            <p:txEl>
                                              <p:pRg st="0" end="0"/>
                                            </p:txEl>
                                          </p:spTgt>
                                        </p:tgtEl>
                                      </p:cBhvr>
                                    </p:animEffect>
                                    <p:anim calcmode="lin" valueType="num">
                                      <p:cBhvr>
                                        <p:cTn id="29"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fade">
                                      <p:cBhvr>
                                        <p:cTn id="35" dur="1000"/>
                                        <p:tgtEl>
                                          <p:spTgt spid="13">
                                            <p:txEl>
                                              <p:pRg st="0" end="0"/>
                                            </p:txEl>
                                          </p:spTgt>
                                        </p:tgtEl>
                                      </p:cBhvr>
                                    </p:animEffect>
                                    <p:anim calcmode="lin" valueType="num">
                                      <p:cBhvr>
                                        <p:cTn id="36"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fade">
                                      <p:cBhvr>
                                        <p:cTn id="42" dur="1000"/>
                                        <p:tgtEl>
                                          <p:spTgt spid="14">
                                            <p:txEl>
                                              <p:pRg st="0" end="0"/>
                                            </p:txEl>
                                          </p:spTgt>
                                        </p:tgtEl>
                                      </p:cBhvr>
                                    </p:animEffect>
                                    <p:anim calcmode="lin" valueType="num">
                                      <p:cBhvr>
                                        <p:cTn id="4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67828" y="340707"/>
            <a:ext cx="9601200" cy="758371"/>
          </a:xfrm>
        </p:spPr>
        <p:txBody>
          <a:bodyPr/>
          <a:lstStyle/>
          <a:p>
            <a:r>
              <a:rPr lang="de-DE" dirty="0"/>
              <a:t>Wirkung Opioide und </a:t>
            </a:r>
            <a:r>
              <a:rPr lang="de-DE" dirty="0" err="1"/>
              <a:t>Naloxon</a:t>
            </a:r>
            <a:endParaRPr lang="de-DE" dirty="0"/>
          </a:p>
        </p:txBody>
      </p:sp>
      <p:pic>
        <p:nvPicPr>
          <p:cNvPr id="5" name="Inhaltsplatzhalter 6">
            <a:extLst>
              <a:ext uri="{FF2B5EF4-FFF2-40B4-BE49-F238E27FC236}">
                <a16:creationId xmlns:a16="http://schemas.microsoft.com/office/drawing/2014/main" id="{65C0E1F0-5407-488A-A6A0-54C47512467F}"/>
              </a:ext>
            </a:extLst>
          </p:cNvPr>
          <p:cNvPicPr>
            <a:picLocks noGrp="1" noChangeAspect="1"/>
          </p:cNvPicPr>
          <p:nvPr>
            <p:ph idx="1"/>
          </p:nvPr>
        </p:nvPicPr>
        <p:blipFill>
          <a:blip r:embed="rId2"/>
          <a:stretch>
            <a:fillRect/>
          </a:stretch>
        </p:blipFill>
        <p:spPr>
          <a:xfrm>
            <a:off x="805199" y="1673526"/>
            <a:ext cx="5636428" cy="3740303"/>
          </a:xfrm>
          <a:prstGeom prst="rect">
            <a:avLst/>
          </a:prstGeom>
        </p:spPr>
      </p:pic>
      <p:sp>
        <p:nvSpPr>
          <p:cNvPr id="4" name="Fußzeilenplatzhalter 3"/>
          <p:cNvSpPr>
            <a:spLocks noGrp="1"/>
          </p:cNvSpPr>
          <p:nvPr>
            <p:ph type="ftr" sz="quarter" idx="11"/>
          </p:nvPr>
        </p:nvSpPr>
        <p:spPr/>
        <p:txBody>
          <a:bodyPr/>
          <a:lstStyle/>
          <a:p>
            <a:pPr>
              <a:defRPr/>
            </a:pPr>
            <a:r>
              <a:rPr lang="de-DE"/>
              <a:t>Naloxontraining: Ausbildung von Trainer*innen/Multiplikator*innen</a:t>
            </a:r>
          </a:p>
        </p:txBody>
      </p:sp>
      <p:sp>
        <p:nvSpPr>
          <p:cNvPr id="6" name="Rechteck 5"/>
          <p:cNvSpPr/>
          <p:nvPr/>
        </p:nvSpPr>
        <p:spPr>
          <a:xfrm>
            <a:off x="6457256" y="1618857"/>
            <a:ext cx="5734744" cy="3416320"/>
          </a:xfrm>
          <a:prstGeom prst="rect">
            <a:avLst/>
          </a:prstGeom>
        </p:spPr>
        <p:txBody>
          <a:bodyPr wrap="square">
            <a:spAutoFit/>
          </a:bodyPr>
          <a:lstStyle/>
          <a:p>
            <a:endParaRPr lang="de-DE" sz="2400" dirty="0"/>
          </a:p>
          <a:p>
            <a:pPr marL="214313" indent="-214313">
              <a:buFont typeface="Arial" panose="020B0604020202020204" pitchFamily="34" charset="0"/>
              <a:buChar char="•"/>
            </a:pPr>
            <a:r>
              <a:rPr lang="de-DE" sz="2400" b="1" dirty="0">
                <a:solidFill>
                  <a:srgbClr val="FF0000"/>
                </a:solidFill>
              </a:rPr>
              <a:t>Wirkdauer:</a:t>
            </a:r>
            <a:r>
              <a:rPr lang="de-DE" sz="2400" dirty="0">
                <a:solidFill>
                  <a:srgbClr val="FF0000"/>
                </a:solidFill>
              </a:rPr>
              <a:t> bis zu 90 Minuten (damit kürzer als Opioide!).</a:t>
            </a:r>
          </a:p>
          <a:p>
            <a:pPr marL="214313" indent="-214313">
              <a:buFont typeface="Arial" panose="020B0604020202020204" pitchFamily="34" charset="0"/>
              <a:buChar char="•"/>
            </a:pPr>
            <a:r>
              <a:rPr lang="de-DE" sz="2400" b="1" dirty="0"/>
              <a:t>Wirkt</a:t>
            </a:r>
            <a:r>
              <a:rPr lang="de-DE" sz="2400" dirty="0"/>
              <a:t> bei allen Opioiden (Heroin, </a:t>
            </a:r>
            <a:r>
              <a:rPr lang="de-DE" sz="2400" dirty="0" err="1"/>
              <a:t>Fentanyl</a:t>
            </a:r>
            <a:r>
              <a:rPr lang="de-DE" sz="2400" dirty="0"/>
              <a:t>, etc.).</a:t>
            </a:r>
          </a:p>
          <a:p>
            <a:pPr marL="214313" indent="-214313">
              <a:buFont typeface="Arial" panose="020B0604020202020204" pitchFamily="34" charset="0"/>
              <a:buChar char="•"/>
            </a:pPr>
            <a:r>
              <a:rPr lang="de-DE" sz="2400" b="1" dirty="0"/>
              <a:t>Wirkungslos</a:t>
            </a:r>
            <a:r>
              <a:rPr lang="de-DE" sz="2400" dirty="0"/>
              <a:t> bei Anwendung ohne Opioide (Kein Missbrauchspotential!). </a:t>
            </a:r>
          </a:p>
          <a:p>
            <a:pPr marL="214313" indent="-214313">
              <a:buFont typeface="Arial" panose="020B0604020202020204" pitchFamily="34" charset="0"/>
              <a:buChar char="•"/>
            </a:pPr>
            <a:r>
              <a:rPr lang="de-DE" sz="2400" dirty="0"/>
              <a:t>Anwendung durch Laien ist einfach und sicher! </a:t>
            </a:r>
          </a:p>
        </p:txBody>
      </p:sp>
      <p:sp>
        <p:nvSpPr>
          <p:cNvPr id="8" name="Untertitel 2">
            <a:extLst>
              <a:ext uri="{FF2B5EF4-FFF2-40B4-BE49-F238E27FC236}">
                <a16:creationId xmlns:a16="http://schemas.microsoft.com/office/drawing/2014/main" id="{E15DF726-9258-82A1-7AF7-FFAC9CC17FBB}"/>
              </a:ext>
            </a:extLst>
          </p:cNvPr>
          <p:cNvSpPr txBox="1">
            <a:spLocks/>
          </p:cNvSpPr>
          <p:nvPr/>
        </p:nvSpPr>
        <p:spPr bwMode="auto">
          <a:xfrm>
            <a:off x="2801567" y="5678996"/>
            <a:ext cx="6280830" cy="509222"/>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marL="0" indent="0">
              <a:buNone/>
            </a:pPr>
            <a:r>
              <a:rPr lang="de-DE" b="1" dirty="0">
                <a:solidFill>
                  <a:srgbClr val="FF0000"/>
                </a:solidFill>
                <a:latin typeface="Calibri" panose="020F0502020204030204" pitchFamily="34" charset="0"/>
                <a:ea typeface="Open sans" panose="020B0606030504020204" pitchFamily="34" charset="0"/>
                <a:cs typeface="Calibri" panose="020F0502020204030204" pitchFamily="34" charset="0"/>
              </a:rPr>
              <a:t>Die </a:t>
            </a:r>
            <a:r>
              <a:rPr lang="de-DE" b="1" dirty="0" err="1">
                <a:solidFill>
                  <a:srgbClr val="FF0000"/>
                </a:solidFill>
                <a:latin typeface="Calibri" panose="020F0502020204030204" pitchFamily="34" charset="0"/>
                <a:ea typeface="Open sans" panose="020B0606030504020204" pitchFamily="34" charset="0"/>
                <a:cs typeface="Calibri" panose="020F0502020204030204" pitchFamily="34" charset="0"/>
              </a:rPr>
              <a:t>Naloxongabe</a:t>
            </a:r>
            <a:r>
              <a:rPr lang="de-DE" b="1" dirty="0">
                <a:solidFill>
                  <a:srgbClr val="FF0000"/>
                </a:solidFill>
                <a:latin typeface="Calibri" panose="020F0502020204030204" pitchFamily="34" charset="0"/>
                <a:ea typeface="Open sans" panose="020B0606030504020204" pitchFamily="34" charset="0"/>
                <a:cs typeface="Calibri" panose="020F0502020204030204" pitchFamily="34" charset="0"/>
              </a:rPr>
              <a:t> geht immer einher mit dem Notruf 112</a:t>
            </a:r>
            <a:endParaRPr lang="de-DE" dirty="0">
              <a:solidFill>
                <a:srgbClr val="FF0000"/>
              </a:solidFill>
              <a:latin typeface="Calibri" panose="020F0502020204030204" pitchFamily="34" charset="0"/>
              <a:ea typeface="Open sans" panose="020B0606030504020204" pitchFamily="34" charset="0"/>
              <a:cs typeface="Calibri" panose="020F0502020204030204" pitchFamily="34" charset="0"/>
            </a:endParaRPr>
          </a:p>
        </p:txBody>
      </p:sp>
    </p:spTree>
    <p:extLst>
      <p:ext uri="{BB962C8B-B14F-4D97-AF65-F5344CB8AC3E}">
        <p14:creationId xmlns:p14="http://schemas.microsoft.com/office/powerpoint/2010/main" val="141086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1000"/>
                                        <p:tgtEl>
                                          <p:spTgt spid="8">
                                            <p:txEl>
                                              <p:pRg st="0" end="0"/>
                                            </p:txEl>
                                          </p:spTgt>
                                        </p:tgtEl>
                                      </p:cBhvr>
                                    </p:animEffect>
                                    <p:anim calcmode="lin" valueType="num">
                                      <p:cBhvr>
                                        <p:cTn id="1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684212" y="2232289"/>
            <a:ext cx="10258108" cy="744592"/>
          </a:xfrm>
        </p:spPr>
        <p:txBody>
          <a:bodyPr>
            <a:normAutofit/>
          </a:bodyPr>
          <a:lstStyle/>
          <a:p>
            <a:r>
              <a:rPr lang="de-DE" sz="3600" b="1" cap="none" dirty="0">
                <a:latin typeface="Calibri" panose="020F0502020204030204" pitchFamily="34" charset="0"/>
                <a:cs typeface="Calibri" panose="020F0502020204030204" pitchFamily="34" charset="0"/>
              </a:rPr>
              <a:t>Erkennen einer </a:t>
            </a:r>
            <a:r>
              <a:rPr lang="de-DE" sz="3600" b="1" cap="none" dirty="0" err="1">
                <a:latin typeface="Calibri" panose="020F0502020204030204" pitchFamily="34" charset="0"/>
                <a:cs typeface="Calibri" panose="020F0502020204030204" pitchFamily="34" charset="0"/>
              </a:rPr>
              <a:t>Opioidüberdosierung</a:t>
            </a:r>
            <a:endParaRPr lang="de-DE" sz="3600" b="1" cap="none" dirty="0">
              <a:latin typeface="Calibri" panose="020F0502020204030204" pitchFamily="34" charset="0"/>
              <a:cs typeface="Calibri" panose="020F0502020204030204" pitchFamily="34" charset="0"/>
            </a:endParaRP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684212" y="2976881"/>
            <a:ext cx="10420668" cy="1883354"/>
          </a:xfrm>
        </p:spPr>
        <p:txBody>
          <a:bodyPr/>
          <a:lstStyle/>
          <a:p>
            <a:endParaRPr lang="de-DE" dirty="0">
              <a:solidFill>
                <a:schemeClr val="accent1"/>
              </a:solidFill>
            </a:endParaRPr>
          </a:p>
          <a:p>
            <a:r>
              <a:rPr lang="de-DE" sz="2800" b="1" dirty="0">
                <a:solidFill>
                  <a:schemeClr val="accent1"/>
                </a:solidFill>
                <a:latin typeface="Calibri" panose="020F0502020204030204" pitchFamily="34" charset="0"/>
                <a:cs typeface="Calibri" panose="020F0502020204030204" pitchFamily="34" charset="0"/>
              </a:rPr>
              <a:t>Welche Kennzeichen könnten auf eine Opioidüberdosierung hindeuten?</a:t>
            </a:r>
          </a:p>
          <a:p>
            <a:endParaRPr lang="de-DE" dirty="0">
              <a:solidFill>
                <a:schemeClr val="accent1"/>
              </a:solidFill>
            </a:endParaRPr>
          </a:p>
        </p:txBody>
      </p:sp>
    </p:spTree>
    <p:extLst>
      <p:ext uri="{BB962C8B-B14F-4D97-AF65-F5344CB8AC3E}">
        <p14:creationId xmlns:p14="http://schemas.microsoft.com/office/powerpoint/2010/main" val="1424986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200" b="1" cap="none" dirty="0">
                <a:latin typeface="Calibri" panose="020F0502020204030204" pitchFamily="34" charset="0"/>
                <a:cs typeface="Calibri" panose="020F0502020204030204" pitchFamily="34" charset="0"/>
              </a:rPr>
              <a:t>Erkennen einer </a:t>
            </a:r>
            <a:r>
              <a:rPr lang="de-DE" sz="3200" b="1" cap="none" dirty="0" err="1">
                <a:latin typeface="Calibri" panose="020F0502020204030204" pitchFamily="34" charset="0"/>
                <a:cs typeface="Calibri" panose="020F0502020204030204" pitchFamily="34" charset="0"/>
              </a:rPr>
              <a:t>Opioidüberdosierung</a:t>
            </a:r>
            <a:endParaRPr lang="de-DE" sz="3200" b="1" cap="none" dirty="0">
              <a:latin typeface="Calibri" panose="020F0502020204030204" pitchFamily="34" charset="0"/>
              <a:cs typeface="Calibri" panose="020F0502020204030204" pitchFamily="34" charset="0"/>
            </a:endParaRP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p:txBody>
          <a:bodyPr>
            <a:normAutofit/>
          </a:bodyPr>
          <a:lstStyle/>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Keine Reaktion auf Ansprache</a:t>
            </a:r>
            <a:endPar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Kaum erkennbare oder nicht erkennbare Atembewegungen</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a:t>
            </a: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Fahle Gesichtsfarbe</a:t>
            </a:r>
            <a:endPar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Eventuell blaue Lippen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(Wichtig: Blaue Verfärbungen der Lippen deuten auf einen schon bestehenden Sauerstoffmangel hin!). </a:t>
            </a: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Umgebungsfaktoren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wie herumliegende Spritzen, Fentanylpflaster, Verpackungen.</a:t>
            </a:r>
          </a:p>
          <a:p>
            <a:endParaRPr lang="de-DE" b="1" dirty="0">
              <a:solidFill>
                <a:schemeClr val="tx1"/>
              </a:solidFill>
              <a:effectLst>
                <a:outerShdw blurRad="38100" dist="38100" dir="2700000" algn="tl">
                  <a:srgbClr val="000000">
                    <a:alpha val="43137"/>
                  </a:srgbClr>
                </a:outerShdw>
              </a:effectLst>
            </a:endParaRPr>
          </a:p>
        </p:txBody>
      </p:sp>
      <p:sp>
        <p:nvSpPr>
          <p:cNvPr id="6" name="Fußzeilenplatzhalter 5">
            <a:extLst>
              <a:ext uri="{FF2B5EF4-FFF2-40B4-BE49-F238E27FC236}">
                <a16:creationId xmlns:a16="http://schemas.microsoft.com/office/drawing/2014/main" id="{22E90B14-846E-9AA8-B295-937E447C6BC8}"/>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417496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200" b="1" cap="none" dirty="0">
                <a:latin typeface="Calibri" panose="020F0502020204030204" pitchFamily="34" charset="0"/>
                <a:cs typeface="Calibri" panose="020F0502020204030204" pitchFamily="34" charset="0"/>
              </a:rPr>
              <a:t>Bewusstsein überprüfen</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p:txBody>
          <a:bodyPr>
            <a:normAutofit/>
          </a:bodyPr>
          <a:lstStyle/>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Auf Eigensicherung achten </a:t>
            </a:r>
            <a:r>
              <a:rPr lang="de-DE" sz="2400" i="1" dirty="0">
                <a:solidFill>
                  <a:schemeClr val="tx1"/>
                </a:solidFill>
                <a:latin typeface="Calibri" panose="020F0502020204030204" pitchFamily="34" charset="0"/>
                <a:ea typeface="Open sans" panose="020B0606030504020204" pitchFamily="34" charset="0"/>
                <a:cs typeface="Calibri" panose="020F0502020204030204" pitchFamily="34" charset="0"/>
              </a:rPr>
              <a:t>(Spritzen wegräumen aber keine Kappe aufsetzen)</a:t>
            </a: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Zur Person hingehen und Person laut ansprechen </a:t>
            </a:r>
            <a:r>
              <a:rPr lang="de-DE" sz="2400" i="1" dirty="0">
                <a:solidFill>
                  <a:schemeClr val="tx1"/>
                </a:solidFill>
                <a:latin typeface="Calibri" panose="020F0502020204030204" pitchFamily="34" charset="0"/>
                <a:ea typeface="Open sans" panose="020B0606030504020204" pitchFamily="34" charset="0"/>
                <a:cs typeface="Calibri" panose="020F0502020204030204" pitchFamily="34" charset="0"/>
              </a:rPr>
              <a:t>(am besten, wenn bekannt mit Namen ansprechen) </a:t>
            </a: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Anfassen, an der Schulter schütteln </a:t>
            </a:r>
          </a:p>
          <a:p>
            <a:pPr marL="342900" indent="-342900">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Schmerzreiz setzen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a:t>
            </a:r>
            <a:r>
              <a:rPr lang="de-DE" sz="2400" i="1" dirty="0">
                <a:solidFill>
                  <a:schemeClr val="tx1"/>
                </a:solidFill>
                <a:latin typeface="Calibri" panose="020F0502020204030204" pitchFamily="34" charset="0"/>
                <a:ea typeface="Open sans" panose="020B0606030504020204" pitchFamily="34" charset="0"/>
                <a:cs typeface="Calibri" panose="020F0502020204030204" pitchFamily="34" charset="0"/>
              </a:rPr>
              <a:t>z.B. ins Ohrläppchen kneifen, mit dem Daumen unter das Schlüsselbein drücken oder mit den Fingerknöcheln übers Brustbein</a:t>
            </a:r>
          </a:p>
        </p:txBody>
      </p:sp>
      <p:sp>
        <p:nvSpPr>
          <p:cNvPr id="8" name="Fußzeilenplatzhalter 7">
            <a:extLst>
              <a:ext uri="{FF2B5EF4-FFF2-40B4-BE49-F238E27FC236}">
                <a16:creationId xmlns:a16="http://schemas.microsoft.com/office/drawing/2014/main" id="{16B9B631-6B47-DDB1-7BD8-CB4ADA7DC205}"/>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1996089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a:defRPr/>
            </a:pPr>
            <a:r>
              <a:rPr lang="de-DE" dirty="0" err="1">
                <a:solidFill>
                  <a:schemeClr val="bg1"/>
                </a:solidFill>
              </a:rPr>
              <a:t>Naloxontraining</a:t>
            </a:r>
            <a:r>
              <a:rPr lang="de-DE" dirty="0">
                <a:solidFill>
                  <a:schemeClr val="bg1"/>
                </a:solidFil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262378"/>
            <a:ext cx="12192000" cy="4333244"/>
          </a:xfrm>
          <a:prstGeom prst="rect">
            <a:avLst/>
          </a:prstGeom>
        </p:spPr>
      </p:pic>
      <p:pic>
        <p:nvPicPr>
          <p:cNvPr id="7" name="Grafik 6">
            <a:extLst>
              <a:ext uri="{FF2B5EF4-FFF2-40B4-BE49-F238E27FC236}">
                <a16:creationId xmlns:a16="http://schemas.microsoft.com/office/drawing/2014/main" id="{A4E37EA8-EDFE-CF13-300E-2777CFD4D4E3}"/>
              </a:ext>
            </a:extLst>
          </p:cNvPr>
          <p:cNvPicPr>
            <a:picLocks noChangeAspect="1"/>
          </p:cNvPicPr>
          <p:nvPr/>
        </p:nvPicPr>
        <p:blipFill>
          <a:blip r:embed="rId5"/>
          <a:stretch>
            <a:fillRect/>
          </a:stretch>
        </p:blipFill>
        <p:spPr>
          <a:xfrm>
            <a:off x="1771259" y="5219332"/>
            <a:ext cx="5601482" cy="752580"/>
          </a:xfrm>
          <a:prstGeom prst="rect">
            <a:avLst/>
          </a:prstGeom>
        </p:spPr>
      </p:pic>
    </p:spTree>
    <p:extLst>
      <p:ext uri="{BB962C8B-B14F-4D97-AF65-F5344CB8AC3E}">
        <p14:creationId xmlns:p14="http://schemas.microsoft.com/office/powerpoint/2010/main" val="931837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525132" y="2140662"/>
            <a:ext cx="7141734" cy="575406"/>
          </a:xfrm>
        </p:spPr>
        <p:txBody>
          <a:bodyPr>
            <a:noAutofit/>
          </a:bodyPr>
          <a:lstStyle/>
          <a:p>
            <a:r>
              <a:rPr lang="de-DE" sz="3200" b="1" cap="none" dirty="0">
                <a:latin typeface="Calibri" panose="020F0502020204030204" pitchFamily="34" charset="0"/>
                <a:cs typeface="Calibri" panose="020F0502020204030204" pitchFamily="34" charset="0"/>
              </a:rPr>
              <a:t>Die Person reagiert…….</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1465942" y="2716068"/>
            <a:ext cx="9260115" cy="2808746"/>
          </a:xfrm>
        </p:spPr>
        <p:txBody>
          <a:bodyPr>
            <a:normAutofit/>
          </a:bodyPr>
          <a:lstStyle/>
          <a:p>
            <a:endParaRPr lang="de-DE" sz="2400" dirty="0">
              <a:solidFill>
                <a:schemeClr val="tx1"/>
              </a:solidFill>
              <a:effectLst>
                <a:outerShdw blurRad="38100" dist="38100" dir="2700000" algn="tl">
                  <a:srgbClr val="000000">
                    <a:alpha val="43137"/>
                  </a:srgbClr>
                </a:outerShdw>
              </a:effectLst>
            </a:endParaRPr>
          </a:p>
          <a:p>
            <a:r>
              <a:rPr lang="de-DE" sz="2800" b="1" dirty="0">
                <a:solidFill>
                  <a:schemeClr val="accent1"/>
                </a:solidFill>
                <a:latin typeface="Calibri" panose="020F0502020204030204" pitchFamily="34" charset="0"/>
                <a:ea typeface="Open sans" panose="020B0606030504020204" pitchFamily="34" charset="0"/>
                <a:cs typeface="Calibri" panose="020F0502020204030204" pitchFamily="34" charset="0"/>
              </a:rPr>
              <a:t>Welche Maßnahmen würden Sie vorschlagen wenn die Person wieder zu Bewusstsein kommt?</a:t>
            </a:r>
          </a:p>
          <a:p>
            <a:endPar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r>
              <a:rPr lang="de-DE" sz="2800" dirty="0">
                <a:solidFill>
                  <a:schemeClr val="accent2"/>
                </a:solidFill>
                <a:latin typeface="Calibri" panose="020F0502020204030204" pitchFamily="34" charset="0"/>
                <a:ea typeface="Open sans" panose="020B0606030504020204" pitchFamily="34" charset="0"/>
                <a:cs typeface="Calibri" panose="020F0502020204030204" pitchFamily="34" charset="0"/>
              </a:rPr>
              <a:t>Wann ist die Person bei Bewusstsein?</a:t>
            </a:r>
          </a:p>
        </p:txBody>
      </p:sp>
    </p:spTree>
    <p:extLst>
      <p:ext uri="{BB962C8B-B14F-4D97-AF65-F5344CB8AC3E}">
        <p14:creationId xmlns:p14="http://schemas.microsoft.com/office/powerpoint/2010/main" val="2586159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200" b="1" cap="none" dirty="0">
                <a:latin typeface="Calibri" panose="020F0502020204030204" pitchFamily="34" charset="0"/>
                <a:cs typeface="Calibri" panose="020F0502020204030204" pitchFamily="34" charset="0"/>
              </a:rPr>
              <a:t>Die Person reagiert……</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4438125" y="1306958"/>
            <a:ext cx="6531429" cy="1194958"/>
          </a:xfrm>
        </p:spPr>
        <p:txBody>
          <a:bodyPr>
            <a:normAutofit/>
          </a:bodyPr>
          <a:lstStyle/>
          <a:p>
            <a:pPr>
              <a:lnSpc>
                <a:spcPct val="90000"/>
              </a:lnSpc>
            </a:pP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Eine </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ausreichende Reaktion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ist nur eine </a:t>
            </a: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klare Antwort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der betroffenen Person Die Person sollte orientiert sein. 			</a:t>
            </a:r>
          </a:p>
          <a:p>
            <a:pPr>
              <a:lnSpc>
                <a:spcPct val="90000"/>
              </a:lnSpc>
            </a:pPr>
            <a:endPar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pPr>
              <a:lnSpc>
                <a:spcPct val="90000"/>
              </a:lnSpc>
            </a:pPr>
            <a:endParaRPr lang="de-DE" sz="1600" b="1" dirty="0">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endParaRPr>
          </a:p>
          <a:p>
            <a:pPr>
              <a:lnSpc>
                <a:spcPct val="90000"/>
              </a:lnSpc>
            </a:pPr>
            <a:endParaRPr lang="de-DE" sz="1600" b="1" dirty="0">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endParaRPr>
          </a:p>
        </p:txBody>
      </p:sp>
      <p:sp>
        <p:nvSpPr>
          <p:cNvPr id="8" name="Fußzeilenplatzhalter 7">
            <a:extLst>
              <a:ext uri="{FF2B5EF4-FFF2-40B4-BE49-F238E27FC236}">
                <a16:creationId xmlns:a16="http://schemas.microsoft.com/office/drawing/2014/main" id="{3972C6B4-BCC6-3645-253D-448285F86ADB}"/>
              </a:ext>
            </a:extLst>
          </p:cNvPr>
          <p:cNvSpPr>
            <a:spLocks noGrp="1"/>
          </p:cNvSpPr>
          <p:nvPr>
            <p:ph type="ftr" sz="quarter" idx="11"/>
          </p:nvPr>
        </p:nvSpPr>
        <p:spPr/>
        <p:txBody>
          <a:bodyPr/>
          <a:lstStyle/>
          <a:p>
            <a:pPr>
              <a:defRPr/>
            </a:pPr>
            <a:r>
              <a:rPr lang="de-DE"/>
              <a:t>Naloxontraining: Ausbildung von Trainer*innen/Multiplikator*innen</a:t>
            </a:r>
          </a:p>
        </p:txBody>
      </p:sp>
      <p:pic>
        <p:nvPicPr>
          <p:cNvPr id="4" name="Grafik 3">
            <a:extLst>
              <a:ext uri="{FF2B5EF4-FFF2-40B4-BE49-F238E27FC236}">
                <a16:creationId xmlns:a16="http://schemas.microsoft.com/office/drawing/2014/main" id="{B966735E-19FF-4CF1-ABFA-B47558E1B896}"/>
              </a:ext>
            </a:extLst>
          </p:cNvPr>
          <p:cNvPicPr>
            <a:picLocks noChangeAspect="1"/>
          </p:cNvPicPr>
          <p:nvPr/>
        </p:nvPicPr>
        <p:blipFill>
          <a:blip r:embed="rId3"/>
          <a:stretch>
            <a:fillRect/>
          </a:stretch>
        </p:blipFill>
        <p:spPr>
          <a:xfrm>
            <a:off x="1356538" y="2481943"/>
            <a:ext cx="1952072" cy="1717823"/>
          </a:xfrm>
          <a:prstGeom prst="rect">
            <a:avLst/>
          </a:prstGeom>
        </p:spPr>
      </p:pic>
      <p:sp>
        <p:nvSpPr>
          <p:cNvPr id="7" name="Textfeld 6">
            <a:extLst>
              <a:ext uri="{FF2B5EF4-FFF2-40B4-BE49-F238E27FC236}">
                <a16:creationId xmlns:a16="http://schemas.microsoft.com/office/drawing/2014/main" id="{94B5B357-9601-4773-ADA7-0EAE956B2B58}"/>
              </a:ext>
            </a:extLst>
          </p:cNvPr>
          <p:cNvSpPr txBox="1"/>
          <p:nvPr/>
        </p:nvSpPr>
        <p:spPr>
          <a:xfrm>
            <a:off x="1475377" y="4363135"/>
            <a:ext cx="2235200" cy="646331"/>
          </a:xfrm>
          <a:prstGeom prst="rect">
            <a:avLst/>
          </a:prstGeom>
          <a:noFill/>
        </p:spPr>
        <p:txBody>
          <a:bodyPr wrap="square" rtlCol="0">
            <a:spAutoFit/>
          </a:bodyPr>
          <a:lstStyle/>
          <a:p>
            <a:r>
              <a:rPr lang="de-DE" dirty="0">
                <a:solidFill>
                  <a:schemeClr val="bg1"/>
                </a:solidFill>
                <a:latin typeface="Calibri" panose="020F0502020204030204" pitchFamily="34" charset="0"/>
                <a:cs typeface="Calibri" panose="020F0502020204030204" pitchFamily="34" charset="0"/>
                <a:hlinkClick r:id="rId4"/>
              </a:rPr>
              <a:t>Mehr Infos </a:t>
            </a:r>
            <a:r>
              <a:rPr lang="de-DE" dirty="0" err="1">
                <a:solidFill>
                  <a:schemeClr val="bg1"/>
                </a:solidFill>
                <a:latin typeface="Calibri" panose="020F0502020204030204" pitchFamily="34" charset="0"/>
                <a:cs typeface="Calibri" panose="020F0502020204030204" pitchFamily="34" charset="0"/>
                <a:hlinkClick r:id="rId4"/>
              </a:rPr>
              <a:t>hier</a:t>
            </a:r>
            <a:r>
              <a:rPr lang="de-DE" dirty="0" err="1">
                <a:solidFill>
                  <a:schemeClr val="bg1"/>
                </a:solidFill>
                <a:latin typeface="Calibri" panose="020F0502020204030204" pitchFamily="34" charset="0"/>
                <a:cs typeface="Calibri" panose="020F0502020204030204" pitchFamily="34" charset="0"/>
              </a:rPr>
              <a:t>EO</a:t>
            </a:r>
            <a:r>
              <a:rPr lang="de-DE" dirty="0">
                <a:solidFill>
                  <a:schemeClr val="bg1"/>
                </a:solidFill>
                <a:latin typeface="Calibri" panose="020F0502020204030204" pitchFamily="34" charset="0"/>
                <a:cs typeface="Calibri" panose="020F0502020204030204" pitchFamily="34" charset="0"/>
              </a:rPr>
              <a:t> ganz abspielen</a:t>
            </a:r>
          </a:p>
        </p:txBody>
      </p:sp>
      <p:sp>
        <p:nvSpPr>
          <p:cNvPr id="6" name="Untertitel 2">
            <a:extLst>
              <a:ext uri="{FF2B5EF4-FFF2-40B4-BE49-F238E27FC236}">
                <a16:creationId xmlns:a16="http://schemas.microsoft.com/office/drawing/2014/main" id="{B374FC86-BD85-961C-DBFE-2C93ED6187FC}"/>
              </a:ext>
            </a:extLst>
          </p:cNvPr>
          <p:cNvSpPr txBox="1">
            <a:spLocks/>
          </p:cNvSpPr>
          <p:nvPr/>
        </p:nvSpPr>
        <p:spPr bwMode="auto">
          <a:xfrm>
            <a:off x="4438127" y="2906873"/>
            <a:ext cx="6531429" cy="1194958"/>
          </a:xfrm>
          <a:prstGeom prst="rect">
            <a:avLst/>
          </a:prstGeom>
        </p:spPr>
        <p:txBody>
          <a:bodyPr vert="horz" lIns="91440" tIns="45720" rIns="91440" bIns="45720" rtlCol="0">
            <a:normAutofit fontScale="92500"/>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a:lnSpc>
                <a:spcPct val="90000"/>
              </a:lnSpc>
            </a:pPr>
            <a:r>
              <a:rPr lang="de-DE" sz="2600" dirty="0">
                <a:solidFill>
                  <a:schemeClr val="tx1"/>
                </a:solidFill>
                <a:latin typeface="Calibri" panose="020F0502020204030204" pitchFamily="34" charset="0"/>
                <a:ea typeface="Open sans" panose="020B0606030504020204" pitchFamily="34" charset="0"/>
                <a:cs typeface="Calibri" panose="020F0502020204030204" pitchFamily="34" charset="0"/>
              </a:rPr>
              <a:t>Ein Röcheln oder ein ganz schwache, körperliche Reaktion ist als </a:t>
            </a:r>
            <a:r>
              <a:rPr lang="de-DE" sz="2600" b="1" dirty="0">
                <a:solidFill>
                  <a:schemeClr val="tx1"/>
                </a:solidFill>
                <a:latin typeface="Calibri" panose="020F0502020204030204" pitchFamily="34" charset="0"/>
                <a:ea typeface="Open sans" panose="020B0606030504020204" pitchFamily="34" charset="0"/>
                <a:cs typeface="Calibri" panose="020F0502020204030204" pitchFamily="34" charset="0"/>
              </a:rPr>
              <a:t>fehlende Reaktion, </a:t>
            </a:r>
            <a:r>
              <a:rPr lang="de-DE" sz="2600" dirty="0">
                <a:solidFill>
                  <a:schemeClr val="tx1"/>
                </a:solidFill>
                <a:latin typeface="Calibri" panose="020F0502020204030204" pitchFamily="34" charset="0"/>
                <a:ea typeface="Open sans" panose="020B0606030504020204" pitchFamily="34" charset="0"/>
                <a:cs typeface="Calibri" panose="020F0502020204030204" pitchFamily="34" charset="0"/>
              </a:rPr>
              <a:t>also </a:t>
            </a:r>
            <a:r>
              <a:rPr lang="de-DE" sz="2600" b="1" dirty="0">
                <a:solidFill>
                  <a:schemeClr val="tx1"/>
                </a:solidFill>
                <a:latin typeface="Calibri" panose="020F0502020204030204" pitchFamily="34" charset="0"/>
                <a:ea typeface="Open sans" panose="020B0606030504020204" pitchFamily="34" charset="0"/>
                <a:cs typeface="Calibri" panose="020F0502020204030204" pitchFamily="34" charset="0"/>
              </a:rPr>
              <a:t>Bewusstlosigkeit </a:t>
            </a:r>
            <a:r>
              <a:rPr lang="de-DE" sz="2600" dirty="0">
                <a:solidFill>
                  <a:schemeClr val="tx1"/>
                </a:solidFill>
                <a:latin typeface="Calibri" panose="020F0502020204030204" pitchFamily="34" charset="0"/>
                <a:ea typeface="Open sans" panose="020B0606030504020204" pitchFamily="34" charset="0"/>
                <a:cs typeface="Calibri" panose="020F0502020204030204" pitchFamily="34" charset="0"/>
              </a:rPr>
              <a:t>zu werten.		</a:t>
            </a:r>
          </a:p>
          <a:p>
            <a:pPr>
              <a:lnSpc>
                <a:spcPct val="90000"/>
              </a:lnSpc>
            </a:pPr>
            <a:endParaRPr lang="de-DE" sz="2600" b="1"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pPr>
              <a:lnSpc>
                <a:spcPct val="90000"/>
              </a:lnSpc>
            </a:pPr>
            <a:endParaRPr lang="de-DE" sz="1600" b="1" dirty="0">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endParaRPr>
          </a:p>
          <a:p>
            <a:pPr marL="0" indent="0">
              <a:lnSpc>
                <a:spcPct val="90000"/>
              </a:lnSpc>
              <a:buNone/>
            </a:pPr>
            <a:endParaRPr lang="de-DE" sz="1600" b="1" dirty="0">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endParaRPr>
          </a:p>
        </p:txBody>
      </p:sp>
      <p:sp>
        <p:nvSpPr>
          <p:cNvPr id="10" name="Untertitel 2">
            <a:extLst>
              <a:ext uri="{FF2B5EF4-FFF2-40B4-BE49-F238E27FC236}">
                <a16:creationId xmlns:a16="http://schemas.microsoft.com/office/drawing/2014/main" id="{E8A0029D-B428-B92B-B65A-450B44D86EF9}"/>
              </a:ext>
            </a:extLst>
          </p:cNvPr>
          <p:cNvSpPr txBox="1">
            <a:spLocks/>
          </p:cNvSpPr>
          <p:nvPr/>
        </p:nvSpPr>
        <p:spPr bwMode="auto">
          <a:xfrm>
            <a:off x="4438127" y="4275232"/>
            <a:ext cx="6531429" cy="1194958"/>
          </a:xfrm>
          <a:prstGeom prst="rect">
            <a:avLst/>
          </a:prstGeom>
        </p:spPr>
        <p:txBody>
          <a:bodyPr vert="horz" lIns="91440" tIns="45720" rIns="91440" bIns="45720" rtlCol="0">
            <a:normAutofit fontScale="92500" lnSpcReduction="10000"/>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a:lnSpc>
                <a:spcPct val="90000"/>
              </a:lnSpc>
            </a:pPr>
            <a:r>
              <a:rPr lang="de-DE" sz="2400" dirty="0">
                <a:latin typeface="Calibri" panose="020F0502020204030204" pitchFamily="34" charset="0"/>
                <a:ea typeface="Open sans" panose="020B0606030504020204" pitchFamily="34" charset="0"/>
                <a:cs typeface="Calibri" panose="020F0502020204030204" pitchFamily="34" charset="0"/>
              </a:rPr>
              <a:t>Wenn die betroffene Person eine klare Reaktion zeigt und orientiert ist, die Person </a:t>
            </a:r>
            <a:r>
              <a:rPr lang="de-DE" sz="2400" b="1" dirty="0">
                <a:latin typeface="Calibri" panose="020F0502020204030204" pitchFamily="34" charset="0"/>
                <a:ea typeface="Open sans" panose="020B0606030504020204" pitchFamily="34" charset="0"/>
                <a:cs typeface="Calibri" panose="020F0502020204030204" pitchFamily="34" charset="0"/>
              </a:rPr>
              <a:t>keinesfalls alleine lassen</a:t>
            </a:r>
            <a:r>
              <a:rPr lang="de-DE" sz="2400" dirty="0">
                <a:latin typeface="Calibri" panose="020F0502020204030204" pitchFamily="34" charset="0"/>
                <a:ea typeface="Open sans" panose="020B0606030504020204" pitchFamily="34" charset="0"/>
                <a:cs typeface="Calibri" panose="020F0502020204030204" pitchFamily="34" charset="0"/>
              </a:rPr>
              <a:t>, sondern wachhalten und beobachten bis ggfs. der RTW kommt.</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a:t>
            </a:r>
          </a:p>
          <a:p>
            <a:pPr>
              <a:lnSpc>
                <a:spcPct val="90000"/>
              </a:lnSpc>
            </a:pPr>
            <a:endPar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pPr>
              <a:lnSpc>
                <a:spcPct val="90000"/>
              </a:lnSpc>
            </a:pPr>
            <a:endParaRPr lang="de-DE" sz="1600" b="1" dirty="0">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endParaRPr>
          </a:p>
          <a:p>
            <a:pPr>
              <a:lnSpc>
                <a:spcPct val="90000"/>
              </a:lnSpc>
            </a:pPr>
            <a:endParaRPr lang="de-DE" sz="1600" b="1" dirty="0">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endParaRPr>
          </a:p>
        </p:txBody>
      </p:sp>
      <p:sp>
        <p:nvSpPr>
          <p:cNvPr id="11" name="Untertitel 2">
            <a:extLst>
              <a:ext uri="{FF2B5EF4-FFF2-40B4-BE49-F238E27FC236}">
                <a16:creationId xmlns:a16="http://schemas.microsoft.com/office/drawing/2014/main" id="{4ED2632F-9C4B-D61B-6F38-7743234A7F74}"/>
              </a:ext>
            </a:extLst>
          </p:cNvPr>
          <p:cNvSpPr txBox="1">
            <a:spLocks/>
          </p:cNvSpPr>
          <p:nvPr/>
        </p:nvSpPr>
        <p:spPr bwMode="auto">
          <a:xfrm>
            <a:off x="4438126" y="5460735"/>
            <a:ext cx="6531429" cy="833061"/>
          </a:xfrm>
          <a:prstGeom prst="rect">
            <a:avLst/>
          </a:prstGeom>
        </p:spPr>
        <p:txBody>
          <a:bodyPr vert="horz" lIns="91440" tIns="45720" rIns="91440" bIns="45720" rtlCol="0">
            <a:normAutofit/>
          </a:bodyPr>
          <a:lstStyle>
            <a:lvl1pPr marL="384048" indent="-384048" algn="l" defTabSz="914400">
              <a:lnSpc>
                <a:spcPct val="94000"/>
              </a:lnSpc>
              <a:spcBef>
                <a:spcPts val="1000"/>
              </a:spcBef>
              <a:spcAft>
                <a:spcPts val="200"/>
              </a:spcAft>
              <a:buFont typeface="Franklin Gothic Book"/>
              <a:buChar char="■"/>
              <a:defRPr sz="2000">
                <a:solidFill>
                  <a:schemeClr val="tx2"/>
                </a:solidFill>
                <a:latin typeface="+mn-lt"/>
                <a:ea typeface="+mn-ea"/>
                <a:cs typeface="+mn-cs"/>
              </a:defRPr>
            </a:lvl1pPr>
            <a:lvl2pPr marL="914400" indent="-384048" algn="l" defTabSz="914400">
              <a:lnSpc>
                <a:spcPct val="94000"/>
              </a:lnSpc>
              <a:spcBef>
                <a:spcPts val="500"/>
              </a:spcBef>
              <a:spcAft>
                <a:spcPts val="200"/>
              </a:spcAft>
              <a:buFont typeface="Franklin Gothic Book"/>
              <a:buChar char="–"/>
              <a:defRPr sz="2000" i="1">
                <a:solidFill>
                  <a:schemeClr val="tx2"/>
                </a:solidFill>
                <a:latin typeface="+mn-lt"/>
                <a:ea typeface="+mn-ea"/>
                <a:cs typeface="+mn-cs"/>
              </a:defRPr>
            </a:lvl2pPr>
            <a:lvl3pPr marL="1371600" indent="-384048" algn="l" defTabSz="914400">
              <a:lnSpc>
                <a:spcPct val="94000"/>
              </a:lnSpc>
              <a:spcBef>
                <a:spcPts val="500"/>
              </a:spcBef>
              <a:spcAft>
                <a:spcPts val="200"/>
              </a:spcAft>
              <a:buFont typeface="Franklin Gothic Book"/>
              <a:buChar char="■"/>
              <a:defRPr sz="1800">
                <a:solidFill>
                  <a:schemeClr val="tx2"/>
                </a:solidFill>
                <a:latin typeface="+mn-lt"/>
                <a:ea typeface="+mn-ea"/>
                <a:cs typeface="+mn-cs"/>
              </a:defRPr>
            </a:lvl3pPr>
            <a:lvl4pPr marL="1828800" indent="-384048" algn="l" defTabSz="914400">
              <a:lnSpc>
                <a:spcPct val="94000"/>
              </a:lnSpc>
              <a:spcBef>
                <a:spcPts val="500"/>
              </a:spcBef>
              <a:spcAft>
                <a:spcPts val="200"/>
              </a:spcAft>
              <a:buFont typeface="Franklin Gothic Book"/>
              <a:buChar char="–"/>
              <a:defRPr sz="1800" i="1">
                <a:solidFill>
                  <a:schemeClr val="tx2"/>
                </a:solidFill>
                <a:latin typeface="+mn-lt"/>
                <a:ea typeface="+mn-ea"/>
                <a:cs typeface="+mn-cs"/>
              </a:defRPr>
            </a:lvl4pPr>
            <a:lvl5pPr marL="2286000" indent="-384048" algn="l" defTabSz="914400">
              <a:lnSpc>
                <a:spcPct val="94000"/>
              </a:lnSpc>
              <a:spcBef>
                <a:spcPts val="500"/>
              </a:spcBef>
              <a:spcAft>
                <a:spcPts val="200"/>
              </a:spcAft>
              <a:buFont typeface="Franklin Gothic Book"/>
              <a:buChar char="■"/>
              <a:defRPr sz="1600">
                <a:solidFill>
                  <a:schemeClr val="tx2"/>
                </a:solidFill>
                <a:latin typeface="+mn-lt"/>
                <a:ea typeface="+mn-ea"/>
                <a:cs typeface="+mn-cs"/>
              </a:defRPr>
            </a:lvl5pPr>
            <a:lvl6pPr marL="2743200" indent="-384048" algn="l" defTabSz="914400">
              <a:lnSpc>
                <a:spcPct val="94000"/>
              </a:lnSpc>
              <a:spcBef>
                <a:spcPts val="500"/>
              </a:spcBef>
              <a:spcAft>
                <a:spcPts val="200"/>
              </a:spcAft>
              <a:buFont typeface="Franklin Gothic Book"/>
              <a:buChar char="–"/>
              <a:defRPr sz="1600" i="1">
                <a:solidFill>
                  <a:schemeClr val="tx2"/>
                </a:solidFill>
                <a:latin typeface="+mn-lt"/>
                <a:ea typeface="+mn-ea"/>
                <a:cs typeface="+mn-cs"/>
              </a:defRPr>
            </a:lvl6pPr>
            <a:lvl7pPr marL="32004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7pPr>
            <a:lvl8pPr marL="3657600" indent="-384048" algn="l" defTabSz="914400">
              <a:lnSpc>
                <a:spcPct val="94000"/>
              </a:lnSpc>
              <a:spcBef>
                <a:spcPts val="500"/>
              </a:spcBef>
              <a:spcAft>
                <a:spcPts val="200"/>
              </a:spcAft>
              <a:buFont typeface="Franklin Gothic Book"/>
              <a:buChar char="–"/>
              <a:defRPr sz="1400" i="1">
                <a:solidFill>
                  <a:schemeClr val="tx2"/>
                </a:solidFill>
                <a:latin typeface="+mn-lt"/>
                <a:ea typeface="+mn-ea"/>
                <a:cs typeface="+mn-cs"/>
              </a:defRPr>
            </a:lvl8pPr>
            <a:lvl9pPr marL="4114800" indent="-384048" algn="l" defTabSz="914400">
              <a:lnSpc>
                <a:spcPct val="94000"/>
              </a:lnSpc>
              <a:spcBef>
                <a:spcPts val="500"/>
              </a:spcBef>
              <a:spcAft>
                <a:spcPts val="200"/>
              </a:spcAft>
              <a:buFont typeface="Franklin Gothic Book"/>
              <a:buChar char="■"/>
              <a:defRPr sz="1400">
                <a:solidFill>
                  <a:schemeClr val="tx2"/>
                </a:solidFill>
                <a:latin typeface="+mn-lt"/>
                <a:ea typeface="+mn-ea"/>
                <a:cs typeface="+mn-cs"/>
              </a:defRPr>
            </a:lvl9pPr>
          </a:lstStyle>
          <a:p>
            <a:pPr>
              <a:lnSpc>
                <a:spcPct val="90000"/>
              </a:lnSpc>
            </a:pPr>
            <a:r>
              <a:rPr lang="de-DE" sz="2400" dirty="0">
                <a:latin typeface="Calibri" panose="020F0502020204030204" pitchFamily="34" charset="0"/>
                <a:ea typeface="Open sans" panose="020B0606030504020204" pitchFamily="34" charset="0"/>
                <a:cs typeface="Calibri" panose="020F0502020204030204" pitchFamily="34" charset="0"/>
              </a:rPr>
              <a:t>Die Person </a:t>
            </a:r>
            <a:r>
              <a:rPr lang="de-DE" sz="2400" b="1" dirty="0">
                <a:latin typeface="Calibri" panose="020F0502020204030204" pitchFamily="34" charset="0"/>
                <a:ea typeface="Open sans" panose="020B0606030504020204" pitchFamily="34" charset="0"/>
                <a:cs typeface="Calibri" panose="020F0502020204030204" pitchFamily="34" charset="0"/>
              </a:rPr>
              <a:t>betreuen, wenn kein Rettungsdienst </a:t>
            </a:r>
            <a:r>
              <a:rPr lang="de-DE" sz="2400" dirty="0">
                <a:latin typeface="Calibri" panose="020F0502020204030204" pitchFamily="34" charset="0"/>
                <a:ea typeface="Open sans" panose="020B0606030504020204" pitchFamily="34" charset="0"/>
                <a:cs typeface="Calibri" panose="020F0502020204030204" pitchFamily="34" charset="0"/>
              </a:rPr>
              <a:t>gerufen wird.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a:t>
            </a:r>
            <a:endPar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pPr>
              <a:lnSpc>
                <a:spcPct val="90000"/>
              </a:lnSpc>
            </a:pPr>
            <a:endParaRPr lang="de-DE" sz="1600" b="1" dirty="0">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endParaRPr>
          </a:p>
          <a:p>
            <a:pPr>
              <a:lnSpc>
                <a:spcPct val="90000"/>
              </a:lnSpc>
            </a:pPr>
            <a:endParaRPr lang="de-DE" sz="1600" b="1" dirty="0">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endParaRPr>
          </a:p>
        </p:txBody>
      </p:sp>
    </p:spTree>
    <p:extLst>
      <p:ext uri="{BB962C8B-B14F-4D97-AF65-F5344CB8AC3E}">
        <p14:creationId xmlns:p14="http://schemas.microsoft.com/office/powerpoint/2010/main" val="11178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1000"/>
                                        <p:tgtEl>
                                          <p:spTgt spid="10">
                                            <p:txEl>
                                              <p:pRg st="0" end="0"/>
                                            </p:txEl>
                                          </p:spTgt>
                                        </p:tgtEl>
                                      </p:cBhvr>
                                    </p:animEffect>
                                    <p:anim calcmode="lin" valueType="num">
                                      <p:cBhvr>
                                        <p:cTn id="2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fade">
                                      <p:cBhvr>
                                        <p:cTn id="28" dur="1000"/>
                                        <p:tgtEl>
                                          <p:spTgt spid="11">
                                            <p:txEl>
                                              <p:pRg st="0" end="0"/>
                                            </p:txEl>
                                          </p:spTgt>
                                        </p:tgtEl>
                                      </p:cBhvr>
                                    </p:animEffect>
                                    <p:anim calcmode="lin" valueType="num">
                                      <p:cBhvr>
                                        <p:cTn id="29"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277545" y="2176669"/>
            <a:ext cx="7141734" cy="585345"/>
          </a:xfrm>
        </p:spPr>
        <p:txBody>
          <a:bodyPr>
            <a:normAutofit/>
          </a:bodyPr>
          <a:lstStyle/>
          <a:p>
            <a:r>
              <a:rPr lang="de-DE" sz="3200" b="1" cap="none" dirty="0">
                <a:latin typeface="Calibri" panose="020F0502020204030204" pitchFamily="34" charset="0"/>
                <a:cs typeface="Calibri" panose="020F0502020204030204" pitchFamily="34" charset="0"/>
              </a:rPr>
              <a:t>Die Person reagiert nicht….</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655144" y="1791729"/>
            <a:ext cx="10881712" cy="4522573"/>
          </a:xfrm>
        </p:spPr>
        <p:txBody>
          <a:bodyPr>
            <a:normAutofit/>
          </a:bodyPr>
          <a:lstStyle/>
          <a:p>
            <a:endParaRPr lang="de-DE" sz="2400" b="1" dirty="0">
              <a:solidFill>
                <a:schemeClr val="tx1"/>
              </a:solidFill>
              <a:effectLst>
                <a:outerShdw blurRad="38100" dist="38100" dir="2700000" algn="tl">
                  <a:srgbClr val="000000">
                    <a:alpha val="43137"/>
                  </a:srgbClr>
                </a:outerShdw>
              </a:effectLst>
            </a:endParaRPr>
          </a:p>
          <a:p>
            <a:endParaRPr lang="de-DE" sz="2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de-DE" sz="2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Welche Maßnahmen würden Sie vorschlagen, </a:t>
            </a:r>
            <a:b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br>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wenn die Person </a:t>
            </a:r>
            <a:r>
              <a:rPr lang="de-DE" sz="2800" dirty="0">
                <a:solidFill>
                  <a:srgbClr val="FF0000"/>
                </a:solidFill>
                <a:latin typeface="Calibri" panose="020F0502020204030204" pitchFamily="34" charset="0"/>
                <a:ea typeface="Open sans" panose="020B0606030504020204" pitchFamily="34" charset="0"/>
                <a:cs typeface="Calibri" panose="020F0502020204030204" pitchFamily="34" charset="0"/>
              </a:rPr>
              <a:t>nicht reagiert?</a:t>
            </a:r>
          </a:p>
          <a:p>
            <a:endParaRPr lang="de-DE"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8329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200" b="1" cap="none" dirty="0">
                <a:latin typeface="Calibri" panose="020F0502020204030204" pitchFamily="34" charset="0"/>
                <a:cs typeface="Calibri" panose="020F0502020204030204" pitchFamily="34" charset="0"/>
              </a:rPr>
              <a:t>Die Person reagiert nicht..</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2468044" y="2171700"/>
            <a:ext cx="9490613" cy="4000500"/>
          </a:xfrm>
        </p:spPr>
        <p:txBody>
          <a:bodyPr>
            <a:normAutofit/>
          </a:bodyPr>
          <a:lstStyle/>
          <a:p>
            <a:pPr>
              <a:buFont typeface="Arial" panose="020B0604020202020204" pitchFamily="34" charset="0"/>
              <a:buChar char="•"/>
            </a:pPr>
            <a:r>
              <a:rPr lang="de-DE" sz="2400" b="1" dirty="0">
                <a:solidFill>
                  <a:schemeClr val="tx1"/>
                </a:solidFill>
                <a:latin typeface="Calibri" panose="020F0502020204030204" pitchFamily="34" charset="0"/>
                <a:cs typeface="Calibri" panose="020F0502020204030204" pitchFamily="34" charset="0"/>
              </a:rPr>
              <a:t>Wenn eine Person keine Reaktion auf Ansprache, Anfassen  und Schmerzreiz zeigt, ist sie bewusstlos. </a:t>
            </a:r>
          </a:p>
          <a:p>
            <a:pPr>
              <a:buFont typeface="Arial" panose="020B0604020202020204" pitchFamily="34" charset="0"/>
              <a:buChar char="•"/>
            </a:pPr>
            <a:r>
              <a:rPr lang="de-DE" sz="2800" b="1" dirty="0">
                <a:solidFill>
                  <a:srgbClr val="FF0000"/>
                </a:solidFill>
              </a:rPr>
              <a:t>Atemkontrolle (max. 10 Sekunden) </a:t>
            </a:r>
          </a:p>
          <a:p>
            <a:pPr>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Person auf den Rücken legen. </a:t>
            </a:r>
          </a:p>
          <a:p>
            <a:pPr>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Den Kopf leicht überstrecken, um so die Atemwege frei zu machen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(keinesfalls mit der Hand in den Mundraum greifen). </a:t>
            </a:r>
          </a:p>
          <a:p>
            <a:pPr>
              <a:buFont typeface="Arial" panose="020B0604020202020204" pitchFamily="34" charset="0"/>
              <a:buChar char="•"/>
            </a:pPr>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Mit einem Ohr an den Mund, Blickrichtung zum Bauch, Hand auf den Bauch.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So ist es möglich zu fühlen und zu hören, ob die Person atmet.</a:t>
            </a:r>
          </a:p>
        </p:txBody>
      </p:sp>
      <p:sp>
        <p:nvSpPr>
          <p:cNvPr id="8" name="Fußzeilenplatzhalter 7">
            <a:extLst>
              <a:ext uri="{FF2B5EF4-FFF2-40B4-BE49-F238E27FC236}">
                <a16:creationId xmlns:a16="http://schemas.microsoft.com/office/drawing/2014/main" id="{53A2FFD7-34E6-D599-3FB9-FEDAB7E157A0}"/>
              </a:ext>
            </a:extLst>
          </p:cNvPr>
          <p:cNvSpPr>
            <a:spLocks noGrp="1"/>
          </p:cNvSpPr>
          <p:nvPr>
            <p:ph type="ftr" sz="quarter" idx="11"/>
          </p:nvPr>
        </p:nvSpPr>
        <p:spPr/>
        <p:txBody>
          <a:bodyPr/>
          <a:lstStyle/>
          <a:p>
            <a:pPr>
              <a:defRPr/>
            </a:pPr>
            <a:r>
              <a:rPr lang="de-DE"/>
              <a:t>Naloxontraining: Ausbildung von Trainer*innen/Multiplikator*innen</a:t>
            </a:r>
          </a:p>
        </p:txBody>
      </p:sp>
      <p:pic>
        <p:nvPicPr>
          <p:cNvPr id="4" name="Grafik 3">
            <a:extLst>
              <a:ext uri="{FF2B5EF4-FFF2-40B4-BE49-F238E27FC236}">
                <a16:creationId xmlns:a16="http://schemas.microsoft.com/office/drawing/2014/main" id="{BB5E9CAC-B469-426C-A19B-A3CCAAF75988}"/>
              </a:ext>
            </a:extLst>
          </p:cNvPr>
          <p:cNvPicPr>
            <a:picLocks noChangeAspect="1"/>
          </p:cNvPicPr>
          <p:nvPr/>
        </p:nvPicPr>
        <p:blipFill>
          <a:blip r:embed="rId3"/>
          <a:stretch>
            <a:fillRect/>
          </a:stretch>
        </p:blipFill>
        <p:spPr>
          <a:xfrm>
            <a:off x="976119" y="2979351"/>
            <a:ext cx="1260389" cy="1109142"/>
          </a:xfrm>
          <a:prstGeom prst="rect">
            <a:avLst/>
          </a:prstGeom>
        </p:spPr>
      </p:pic>
      <p:pic>
        <p:nvPicPr>
          <p:cNvPr id="5" name="Grafik 4">
            <a:extLst>
              <a:ext uri="{FF2B5EF4-FFF2-40B4-BE49-F238E27FC236}">
                <a16:creationId xmlns:a16="http://schemas.microsoft.com/office/drawing/2014/main" id="{F4C8DC98-3AA2-FBC1-BDBA-63BCF8E2D7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9321420" y="317998"/>
            <a:ext cx="2637237" cy="897346"/>
          </a:xfrm>
          <a:prstGeom prst="rect">
            <a:avLst/>
          </a:prstGeom>
        </p:spPr>
      </p:pic>
    </p:spTree>
    <p:extLst>
      <p:ext uri="{BB962C8B-B14F-4D97-AF65-F5344CB8AC3E}">
        <p14:creationId xmlns:p14="http://schemas.microsoft.com/office/powerpoint/2010/main" val="151353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anim calcmode="lin" valueType="num">
                                      <p:cBhvr>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1000"/>
                                        <p:tgtEl>
                                          <p:spTgt spid="3">
                                            <p:txEl>
                                              <p:pRg st="4" end="4"/>
                                            </p:txEl>
                                          </p:spTgt>
                                        </p:tgtEl>
                                      </p:cBhvr>
                                    </p:animEffect>
                                    <p:anim calcmode="lin" valueType="num">
                                      <p:cBhvr>
                                        <p:cTn id="3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latin typeface="Franklin Gothic Book"/>
                <a:cs typeface="Arial"/>
              </a:rPr>
              <a:t>Naloxontraining</a:t>
            </a:r>
            <a:r>
              <a:rPr kumimoji="0" lang="de-DE" sz="1200" b="0" i="0" u="none" strike="noStrike" kern="0" cap="none" spc="0" normalizeH="0" baseline="0" noProof="0" dirty="0">
                <a:ln>
                  <a:noFill/>
                </a:ln>
                <a:solidFill>
                  <a:schemeClr val="bg1"/>
                </a:solidFill>
                <a:effectLst/>
                <a:uLnTx/>
                <a:uFillTx/>
                <a:latin typeface="Franklin Gothic Book"/>
                <a:cs typeface="Aria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262378"/>
            <a:ext cx="12192000" cy="4333244"/>
          </a:xfrm>
          <a:prstGeom prst="rect">
            <a:avLst/>
          </a:prstGeom>
        </p:spPr>
      </p:pic>
      <p:pic>
        <p:nvPicPr>
          <p:cNvPr id="6" name="Grafik 5">
            <a:extLst>
              <a:ext uri="{FF2B5EF4-FFF2-40B4-BE49-F238E27FC236}">
                <a16:creationId xmlns:a16="http://schemas.microsoft.com/office/drawing/2014/main" id="{D13043AC-3188-6175-E976-E520AC9B1F47}"/>
              </a:ext>
            </a:extLst>
          </p:cNvPr>
          <p:cNvPicPr>
            <a:picLocks noChangeAspect="1"/>
          </p:cNvPicPr>
          <p:nvPr/>
        </p:nvPicPr>
        <p:blipFill>
          <a:blip r:embed="rId5"/>
          <a:stretch>
            <a:fillRect/>
          </a:stretch>
        </p:blipFill>
        <p:spPr>
          <a:xfrm>
            <a:off x="1713888" y="5266963"/>
            <a:ext cx="4382112" cy="657317"/>
          </a:xfrm>
          <a:prstGeom prst="rect">
            <a:avLst/>
          </a:prstGeom>
        </p:spPr>
      </p:pic>
    </p:spTree>
    <p:extLst>
      <p:ext uri="{BB962C8B-B14F-4D97-AF65-F5344CB8AC3E}">
        <p14:creationId xmlns:p14="http://schemas.microsoft.com/office/powerpoint/2010/main" val="3714463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600" b="1" cap="none" dirty="0">
                <a:latin typeface="Calibri" panose="020F0502020204030204" pitchFamily="34" charset="0"/>
                <a:cs typeface="Calibri" panose="020F0502020204030204" pitchFamily="34" charset="0"/>
              </a:rPr>
              <a:t>Der Notruf</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p:txBody>
          <a:bodyPr>
            <a:normAutofit/>
          </a:bodyPr>
          <a:lstStyle/>
          <a:p>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Notruf absetzen – (5-W-Regel)</a:t>
            </a:r>
          </a:p>
          <a:p>
            <a:r>
              <a:rPr lang="de-DE" sz="2400" b="1" i="1" dirty="0">
                <a:solidFill>
                  <a:srgbClr val="FFC000"/>
                </a:solidFill>
                <a:latin typeface="Calibri" panose="020F0502020204030204" pitchFamily="34" charset="0"/>
                <a:ea typeface="Open sans" panose="020B0606030504020204" pitchFamily="34" charset="0"/>
                <a:cs typeface="Calibri" panose="020F0502020204030204" pitchFamily="34" charset="0"/>
              </a:rPr>
              <a:t>Wer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ruft an?		Name und möglichst Telefonnummer</a:t>
            </a:r>
          </a:p>
          <a:p>
            <a:r>
              <a:rPr lang="de-DE" sz="2400" b="1" dirty="0">
                <a:solidFill>
                  <a:srgbClr val="FFC000"/>
                </a:solidFill>
                <a:latin typeface="Calibri" panose="020F0502020204030204" pitchFamily="34" charset="0"/>
                <a:ea typeface="Open sans" panose="020B0606030504020204" pitchFamily="34" charset="0"/>
                <a:cs typeface="Calibri" panose="020F0502020204030204" pitchFamily="34" charset="0"/>
              </a:rPr>
              <a:t>Wo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ist es passiert?	Möglichst genaue Adresse. Straße, Hausnummer, Name,  				Stockwerk und Besonderheiten (z.B. Hinterhaus)</a:t>
            </a:r>
          </a:p>
          <a:p>
            <a:r>
              <a:rPr lang="de-DE" sz="2400" b="1" dirty="0">
                <a:solidFill>
                  <a:srgbClr val="FFC000"/>
                </a:solidFill>
                <a:latin typeface="Calibri" panose="020F0502020204030204" pitchFamily="34" charset="0"/>
                <a:ea typeface="Open sans" panose="020B0606030504020204" pitchFamily="34" charset="0"/>
                <a:cs typeface="Calibri" panose="020F0502020204030204" pitchFamily="34" charset="0"/>
              </a:rPr>
              <a:t>Was</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ist passiert?	Bewusstlose Person oder Person mit Atemstillstand 					melden </a:t>
            </a:r>
            <a:r>
              <a:rPr lang="de-DE" sz="2000" dirty="0">
                <a:latin typeface="Calibri" panose="020F0502020204030204" pitchFamily="34" charset="0"/>
                <a:ea typeface="Open sans" panose="020B0606030504020204" pitchFamily="34" charset="0"/>
                <a:cs typeface="Calibri" panose="020F0502020204030204" pitchFamily="34" charset="0"/>
              </a:rPr>
              <a:t>(wenn möglich (und v.a. vor Ort) auch Intoxikation melden; 				aber: lieber 112 wählen und Drogenkonsum nicht erwähnen, als keinen 			RTW zu rufen (gilt v.a. für User*innen, aufgrund von Sorgen, dass Polizei 			mitkommt))</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a:t>
            </a:r>
          </a:p>
          <a:p>
            <a:r>
              <a:rPr lang="de-DE" sz="2400" b="1" dirty="0">
                <a:solidFill>
                  <a:srgbClr val="FFC000"/>
                </a:solidFill>
                <a:latin typeface="Calibri" panose="020F0502020204030204" pitchFamily="34" charset="0"/>
                <a:ea typeface="Open sans" panose="020B0606030504020204" pitchFamily="34" charset="0"/>
                <a:cs typeface="Calibri" panose="020F0502020204030204" pitchFamily="34" charset="0"/>
              </a:rPr>
              <a:t>Wie</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 viele? 		Wie viele Personen sind betroffen</a:t>
            </a:r>
          </a:p>
          <a:p>
            <a:r>
              <a:rPr lang="de-DE" sz="2400" b="1" dirty="0">
                <a:solidFill>
                  <a:srgbClr val="FFC000"/>
                </a:solidFill>
                <a:latin typeface="Calibri" panose="020F0502020204030204" pitchFamily="34" charset="0"/>
                <a:ea typeface="Open sans" panose="020B0606030504020204" pitchFamily="34" charset="0"/>
                <a:cs typeface="Calibri" panose="020F0502020204030204" pitchFamily="34" charset="0"/>
              </a:rPr>
              <a:t>Warten!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Nicht gleich auflegen, auf Rückfragen warten</a:t>
            </a:r>
          </a:p>
        </p:txBody>
      </p:sp>
      <p:sp>
        <p:nvSpPr>
          <p:cNvPr id="9" name="Fußzeilenplatzhalter 8">
            <a:extLst>
              <a:ext uri="{FF2B5EF4-FFF2-40B4-BE49-F238E27FC236}">
                <a16:creationId xmlns:a16="http://schemas.microsoft.com/office/drawing/2014/main" id="{C2B4224F-10B2-71DD-60C5-52ECB416DD5E}"/>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71740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latin typeface="Franklin Gothic Book"/>
                <a:cs typeface="Arial"/>
              </a:rPr>
              <a:t>Naloxontraining</a:t>
            </a:r>
            <a:r>
              <a:rPr kumimoji="0" lang="de-DE" sz="1200" b="0" i="0" u="none" strike="noStrike" kern="0" cap="none" spc="0" normalizeH="0" baseline="0" noProof="0" dirty="0">
                <a:ln>
                  <a:noFill/>
                </a:ln>
                <a:solidFill>
                  <a:schemeClr val="bg1"/>
                </a:solidFill>
                <a:effectLst/>
                <a:uLnTx/>
                <a:uFillTx/>
                <a:latin typeface="Franklin Gothic Book"/>
                <a:cs typeface="Aria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262378"/>
            <a:ext cx="12192000" cy="4333244"/>
          </a:xfrm>
          <a:prstGeom prst="rect">
            <a:avLst/>
          </a:prstGeom>
        </p:spPr>
      </p:pic>
      <p:pic>
        <p:nvPicPr>
          <p:cNvPr id="8" name="Grafik 7">
            <a:extLst>
              <a:ext uri="{FF2B5EF4-FFF2-40B4-BE49-F238E27FC236}">
                <a16:creationId xmlns:a16="http://schemas.microsoft.com/office/drawing/2014/main" id="{9BA1B788-9D96-69D2-23C6-22F17A6CEEB0}"/>
              </a:ext>
            </a:extLst>
          </p:cNvPr>
          <p:cNvPicPr>
            <a:picLocks noChangeAspect="1"/>
          </p:cNvPicPr>
          <p:nvPr/>
        </p:nvPicPr>
        <p:blipFill>
          <a:blip r:embed="rId5"/>
          <a:stretch>
            <a:fillRect/>
          </a:stretch>
        </p:blipFill>
        <p:spPr>
          <a:xfrm>
            <a:off x="7910285" y="3142987"/>
            <a:ext cx="3672399" cy="3310399"/>
          </a:xfrm>
          <a:prstGeom prst="rect">
            <a:avLst/>
          </a:prstGeom>
        </p:spPr>
      </p:pic>
      <p:sp>
        <p:nvSpPr>
          <p:cNvPr id="7" name="Textfeld 6">
            <a:extLst>
              <a:ext uri="{FF2B5EF4-FFF2-40B4-BE49-F238E27FC236}">
                <a16:creationId xmlns:a16="http://schemas.microsoft.com/office/drawing/2014/main" id="{AA004840-4D5E-0D2A-627A-8B63606E381F}"/>
              </a:ext>
            </a:extLst>
          </p:cNvPr>
          <p:cNvSpPr txBox="1"/>
          <p:nvPr/>
        </p:nvSpPr>
        <p:spPr>
          <a:xfrm>
            <a:off x="1723837" y="5010847"/>
            <a:ext cx="2961067" cy="584775"/>
          </a:xfrm>
          <a:prstGeom prst="rect">
            <a:avLst/>
          </a:prstGeom>
          <a:noFill/>
        </p:spPr>
        <p:txBody>
          <a:bodyPr wrap="none" rtlCol="0">
            <a:spAutoFit/>
          </a:bodyPr>
          <a:lstStyle/>
          <a:p>
            <a:r>
              <a:rPr lang="de-DE" sz="3200" b="1" cap="small" dirty="0">
                <a:solidFill>
                  <a:schemeClr val="bg1"/>
                </a:solidFill>
              </a:rPr>
              <a:t>Notruf absetzen</a:t>
            </a:r>
          </a:p>
        </p:txBody>
      </p:sp>
      <p:pic>
        <p:nvPicPr>
          <p:cNvPr id="4" name="Grafik 3">
            <a:extLst>
              <a:ext uri="{FF2B5EF4-FFF2-40B4-BE49-F238E27FC236}">
                <a16:creationId xmlns:a16="http://schemas.microsoft.com/office/drawing/2014/main" id="{3E5FBA1D-4A28-4475-7FF8-FBAAB9052194}"/>
              </a:ext>
            </a:extLst>
          </p:cNvPr>
          <p:cNvPicPr>
            <a:picLocks noChangeAspect="1"/>
          </p:cNvPicPr>
          <p:nvPr/>
        </p:nvPicPr>
        <p:blipFill>
          <a:blip r:embed="rId5"/>
          <a:stretch>
            <a:fillRect/>
          </a:stretch>
        </p:blipFill>
        <p:spPr>
          <a:xfrm>
            <a:off x="7854273" y="3142986"/>
            <a:ext cx="3672399" cy="3310399"/>
          </a:xfrm>
          <a:prstGeom prst="rect">
            <a:avLst/>
          </a:prstGeom>
        </p:spPr>
      </p:pic>
    </p:spTree>
    <p:extLst>
      <p:ext uri="{BB962C8B-B14F-4D97-AF65-F5344CB8AC3E}">
        <p14:creationId xmlns:p14="http://schemas.microsoft.com/office/powerpoint/2010/main" val="603865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600" b="1" cap="none" dirty="0" err="1">
                <a:latin typeface="Calibri" panose="020F0502020204030204" pitchFamily="34" charset="0"/>
                <a:cs typeface="Calibri" panose="020F0502020204030204" pitchFamily="34" charset="0"/>
              </a:rPr>
              <a:t>Naloxon</a:t>
            </a:r>
            <a:r>
              <a:rPr lang="de-DE" sz="3600" b="1" cap="none" dirty="0">
                <a:latin typeface="Calibri" panose="020F0502020204030204" pitchFamily="34" charset="0"/>
                <a:cs typeface="Calibri" panose="020F0502020204030204" pitchFamily="34" charset="0"/>
              </a:rPr>
              <a:t> verabreichen</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1371600" y="2286000"/>
            <a:ext cx="7206343" cy="3581400"/>
          </a:xfrm>
        </p:spPr>
        <p:txBody>
          <a:bodyPr>
            <a:normAutofit/>
          </a:bodyPr>
          <a:lstStyle/>
          <a:p>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Kopf leicht überstrecken </a:t>
            </a:r>
          </a:p>
          <a:p>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Naloxon durch Druck auf den Kolben über die Nase verabreichen </a:t>
            </a: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a:t>
            </a:r>
            <a:r>
              <a:rPr lang="de-DE" sz="2400" i="1" dirty="0">
                <a:solidFill>
                  <a:schemeClr val="tx1"/>
                </a:solidFill>
                <a:latin typeface="Calibri" panose="020F0502020204030204" pitchFamily="34" charset="0"/>
                <a:ea typeface="Open sans" panose="020B0606030504020204" pitchFamily="34" charset="0"/>
                <a:cs typeface="Calibri" panose="020F0502020204030204" pitchFamily="34" charset="0"/>
              </a:rPr>
              <a:t>Keinen Probe Sprühstoß durchführen, weil der Applikator nur einen Sprühstoß enthält) </a:t>
            </a:r>
          </a:p>
          <a:p>
            <a:r>
              <a:rPr lang="de-DE" sz="2400" b="1" dirty="0">
                <a:solidFill>
                  <a:schemeClr val="tx1"/>
                </a:solidFill>
                <a:latin typeface="Calibri" panose="020F0502020204030204" pitchFamily="34" charset="0"/>
                <a:ea typeface="Open sans" panose="020B0606030504020204" pitchFamily="34" charset="0"/>
                <a:cs typeface="Calibri" panose="020F0502020204030204" pitchFamily="34" charset="0"/>
              </a:rPr>
              <a:t>möglichst das Nasenloch merken, </a:t>
            </a:r>
            <a:r>
              <a:rPr lang="de-DE" sz="2400" i="1" dirty="0">
                <a:solidFill>
                  <a:schemeClr val="tx1"/>
                </a:solidFill>
                <a:latin typeface="Calibri" panose="020F0502020204030204" pitchFamily="34" charset="0"/>
                <a:ea typeface="Open sans" panose="020B0606030504020204" pitchFamily="34" charset="0"/>
                <a:cs typeface="Calibri" panose="020F0502020204030204" pitchFamily="34" charset="0"/>
              </a:rPr>
              <a:t>da eine eventuell erforderliche zweite Dosis nach 2-3 Minuten in das andere Nasenloch verabreicht werden sollte</a:t>
            </a:r>
          </a:p>
        </p:txBody>
      </p:sp>
      <p:sp>
        <p:nvSpPr>
          <p:cNvPr id="7" name="Fußzeilenplatzhalter 6">
            <a:extLst>
              <a:ext uri="{FF2B5EF4-FFF2-40B4-BE49-F238E27FC236}">
                <a16:creationId xmlns:a16="http://schemas.microsoft.com/office/drawing/2014/main" id="{072ABFB6-9EED-2012-C220-3210B9A2EE98}"/>
              </a:ext>
            </a:extLst>
          </p:cNvPr>
          <p:cNvSpPr>
            <a:spLocks noGrp="1"/>
          </p:cNvSpPr>
          <p:nvPr>
            <p:ph type="ftr" sz="quarter" idx="11"/>
          </p:nvPr>
        </p:nvSpPr>
        <p:spPr/>
        <p:txBody>
          <a:bodyPr/>
          <a:lstStyle/>
          <a:p>
            <a:pPr>
              <a:defRPr/>
            </a:pPr>
            <a:r>
              <a:rPr lang="de-DE"/>
              <a:t>Naloxontraining: Ausbildung von Trainer*innen/Multiplikator*innen</a:t>
            </a:r>
          </a:p>
        </p:txBody>
      </p:sp>
      <p:pic>
        <p:nvPicPr>
          <p:cNvPr id="6" name="Grafik 5">
            <a:extLst>
              <a:ext uri="{FF2B5EF4-FFF2-40B4-BE49-F238E27FC236}">
                <a16:creationId xmlns:a16="http://schemas.microsoft.com/office/drawing/2014/main" id="{0F4E395E-8032-4DF5-A6B6-4BA1122C5C02}"/>
              </a:ext>
            </a:extLst>
          </p:cNvPr>
          <p:cNvPicPr>
            <a:picLocks noChangeAspect="1"/>
          </p:cNvPicPr>
          <p:nvPr/>
        </p:nvPicPr>
        <p:blipFill>
          <a:blip r:embed="rId3"/>
          <a:stretch>
            <a:fillRect/>
          </a:stretch>
        </p:blipFill>
        <p:spPr>
          <a:xfrm>
            <a:off x="8896985" y="2557769"/>
            <a:ext cx="3295015" cy="2532130"/>
          </a:xfrm>
          <a:prstGeom prst="rect">
            <a:avLst/>
          </a:prstGeom>
        </p:spPr>
      </p:pic>
    </p:spTree>
    <p:extLst>
      <p:ext uri="{BB962C8B-B14F-4D97-AF65-F5344CB8AC3E}">
        <p14:creationId xmlns:p14="http://schemas.microsoft.com/office/powerpoint/2010/main" val="342088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latin typeface="Franklin Gothic Book"/>
                <a:cs typeface="Arial"/>
              </a:rPr>
              <a:t>Naloxontraining</a:t>
            </a:r>
            <a:r>
              <a:rPr kumimoji="0" lang="de-DE" sz="1200" b="0" i="0" u="none" strike="noStrike" kern="0" cap="none" spc="0" normalizeH="0" baseline="0" noProof="0" dirty="0">
                <a:ln>
                  <a:noFill/>
                </a:ln>
                <a:solidFill>
                  <a:schemeClr val="bg1"/>
                </a:solidFill>
                <a:effectLst/>
                <a:uLnTx/>
                <a:uFillTx/>
                <a:latin typeface="Franklin Gothic Book"/>
                <a:cs typeface="Aria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262378"/>
            <a:ext cx="12192000" cy="4333244"/>
          </a:xfrm>
          <a:prstGeom prst="rect">
            <a:avLst/>
          </a:prstGeom>
        </p:spPr>
      </p:pic>
      <p:sp>
        <p:nvSpPr>
          <p:cNvPr id="4" name="Textfeld 3">
            <a:extLst>
              <a:ext uri="{FF2B5EF4-FFF2-40B4-BE49-F238E27FC236}">
                <a16:creationId xmlns:a16="http://schemas.microsoft.com/office/drawing/2014/main" id="{5F38A078-C777-06A0-1AF9-194E8F986A31}"/>
              </a:ext>
            </a:extLst>
          </p:cNvPr>
          <p:cNvSpPr txBox="1"/>
          <p:nvPr/>
        </p:nvSpPr>
        <p:spPr>
          <a:xfrm>
            <a:off x="1654629" y="5718629"/>
            <a:ext cx="4992914" cy="369332"/>
          </a:xfrm>
          <a:prstGeom prst="rect">
            <a:avLst/>
          </a:prstGeom>
          <a:noFill/>
        </p:spPr>
        <p:txBody>
          <a:bodyPr wrap="square" rtlCol="0">
            <a:spAutoFit/>
          </a:bodyPr>
          <a:lstStyle/>
          <a:p>
            <a:r>
              <a:rPr lang="de-DE" dirty="0"/>
              <a:t>Naloxon verabreichen ab 01:10</a:t>
            </a:r>
          </a:p>
        </p:txBody>
      </p:sp>
      <p:pic>
        <p:nvPicPr>
          <p:cNvPr id="7" name="Grafik 6">
            <a:extLst>
              <a:ext uri="{FF2B5EF4-FFF2-40B4-BE49-F238E27FC236}">
                <a16:creationId xmlns:a16="http://schemas.microsoft.com/office/drawing/2014/main" id="{0C8B1157-1598-8ADE-9D75-3515CE0482E4}"/>
              </a:ext>
            </a:extLst>
          </p:cNvPr>
          <p:cNvPicPr>
            <a:picLocks noChangeAspect="1"/>
          </p:cNvPicPr>
          <p:nvPr/>
        </p:nvPicPr>
        <p:blipFill>
          <a:blip r:embed="rId5"/>
          <a:stretch>
            <a:fillRect/>
          </a:stretch>
        </p:blipFill>
        <p:spPr>
          <a:xfrm>
            <a:off x="8141343" y="3251330"/>
            <a:ext cx="2927685" cy="3019343"/>
          </a:xfrm>
          <a:prstGeom prst="rect">
            <a:avLst/>
          </a:prstGeom>
        </p:spPr>
      </p:pic>
      <p:sp>
        <p:nvSpPr>
          <p:cNvPr id="9" name="Textfeld 8">
            <a:extLst>
              <a:ext uri="{FF2B5EF4-FFF2-40B4-BE49-F238E27FC236}">
                <a16:creationId xmlns:a16="http://schemas.microsoft.com/office/drawing/2014/main" id="{8A85C837-007C-0C25-56DA-275EA22CDA8D}"/>
              </a:ext>
            </a:extLst>
          </p:cNvPr>
          <p:cNvSpPr txBox="1"/>
          <p:nvPr/>
        </p:nvSpPr>
        <p:spPr>
          <a:xfrm>
            <a:off x="1654629" y="4999659"/>
            <a:ext cx="3889206" cy="584775"/>
          </a:xfrm>
          <a:prstGeom prst="rect">
            <a:avLst/>
          </a:prstGeom>
          <a:noFill/>
        </p:spPr>
        <p:txBody>
          <a:bodyPr wrap="none" rtlCol="0">
            <a:spAutoFit/>
          </a:bodyPr>
          <a:lstStyle/>
          <a:p>
            <a:r>
              <a:rPr lang="de-DE" sz="3200" b="1" cap="small" dirty="0">
                <a:solidFill>
                  <a:schemeClr val="bg1"/>
                </a:solidFill>
              </a:rPr>
              <a:t>Naloxon verabreichen</a:t>
            </a:r>
          </a:p>
        </p:txBody>
      </p:sp>
    </p:spTree>
    <p:extLst>
      <p:ext uri="{BB962C8B-B14F-4D97-AF65-F5344CB8AC3E}">
        <p14:creationId xmlns:p14="http://schemas.microsoft.com/office/powerpoint/2010/main" val="532523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D44E521F-7B1C-B0CC-9E2D-DFFD735E3BBF}"/>
              </a:ext>
            </a:extLst>
          </p:cNvPr>
          <p:cNvSpPr/>
          <p:nvPr/>
        </p:nvSpPr>
        <p:spPr bwMode="auto">
          <a:xfrm>
            <a:off x="373743" y="-58056"/>
            <a:ext cx="370841" cy="701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noProof="0" dirty="0"/>
          </a:p>
        </p:txBody>
      </p:sp>
      <p:sp>
        <p:nvSpPr>
          <p:cNvPr id="5" name="Titel 4">
            <a:extLst>
              <a:ext uri="{FF2B5EF4-FFF2-40B4-BE49-F238E27FC236}">
                <a16:creationId xmlns:a16="http://schemas.microsoft.com/office/drawing/2014/main" id="{9822C5A5-362C-34C1-E74E-ADC3C0F4DBC8}"/>
              </a:ext>
            </a:extLst>
          </p:cNvPr>
          <p:cNvSpPr>
            <a:spLocks noGrp="1"/>
          </p:cNvSpPr>
          <p:nvPr>
            <p:ph type="title"/>
          </p:nvPr>
        </p:nvSpPr>
        <p:spPr>
          <a:xfrm>
            <a:off x="6219848" y="290814"/>
            <a:ext cx="9601200" cy="1485900"/>
          </a:xfrm>
        </p:spPr>
        <p:txBody>
          <a:bodyPr/>
          <a:lstStyle/>
          <a:p>
            <a:r>
              <a:rPr lang="de-DE" sz="4400" b="1" dirty="0">
                <a:solidFill>
                  <a:schemeClr val="tx1"/>
                </a:solidFill>
                <a:latin typeface="Calibri" panose="020F0502020204030204" pitchFamily="34" charset="0"/>
                <a:cs typeface="Calibri" panose="020F0502020204030204" pitchFamily="34" charset="0"/>
              </a:rPr>
              <a:t>Die stabile Seitenlage</a:t>
            </a:r>
            <a:br>
              <a:rPr lang="de-DE" sz="4400" b="1" dirty="0">
                <a:solidFill>
                  <a:schemeClr val="tx1"/>
                </a:solidFill>
                <a:latin typeface="Calibri" panose="020F0502020204030204" pitchFamily="34" charset="0"/>
                <a:cs typeface="Calibri" panose="020F0502020204030204" pitchFamily="34" charset="0"/>
              </a:rPr>
            </a:br>
            <a:endParaRPr lang="de-DE" dirty="0"/>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6183084" y="1146628"/>
            <a:ext cx="5718629" cy="4632380"/>
          </a:xfrm>
        </p:spPr>
        <p:txBody>
          <a:bodyPr>
            <a:noAutofit/>
          </a:bodyPr>
          <a:lstStyle/>
          <a:p>
            <a:pPr marL="0" indent="0">
              <a:lnSpc>
                <a:spcPct val="90000"/>
              </a:lnSpc>
              <a:buNone/>
            </a:pP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Arm auf der zugewandten Seite nach oben legen </a:t>
            </a:r>
          </a:p>
          <a:p>
            <a:pPr marL="342900" indent="-342900">
              <a:lnSpc>
                <a:spcPct val="90000"/>
              </a:lnSpc>
              <a:buFont typeface="Arial" panose="020B0604020202020204" pitchFamily="34" charset="0"/>
              <a:buChar char="•"/>
            </a:pP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Bein auf der abgewandten Seite anwinkeln, </a:t>
            </a:r>
          </a:p>
          <a:p>
            <a:pPr marL="342900" indent="-342900">
              <a:lnSpc>
                <a:spcPct val="90000"/>
              </a:lnSpc>
              <a:buFont typeface="Arial" panose="020B0604020202020204" pitchFamily="34" charset="0"/>
              <a:buChar char="•"/>
            </a:pP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Person am angewinkelten Knie und Schulter zu einem her auf die Seite ziehen.  Kopf überstrecken und durch Hand abstützen </a:t>
            </a:r>
          </a:p>
          <a:p>
            <a:pPr marL="342900" indent="-342900">
              <a:lnSpc>
                <a:spcPct val="90000"/>
              </a:lnSpc>
              <a:buFont typeface="Arial" panose="020B0604020202020204" pitchFamily="34" charset="0"/>
              <a:buChar char="•"/>
            </a:pPr>
            <a:r>
              <a:rPr lang="de-DE" sz="2400" dirty="0">
                <a:solidFill>
                  <a:schemeClr val="tx1"/>
                </a:solidFill>
                <a:latin typeface="Calibri" panose="020F0502020204030204" pitchFamily="34" charset="0"/>
                <a:ea typeface="Open sans" panose="020B0606030504020204" pitchFamily="34" charset="0"/>
                <a:cs typeface="Calibri" panose="020F0502020204030204" pitchFamily="34" charset="0"/>
              </a:rPr>
              <a:t>Person beobachten, Atmung regelmäßig kontrollieren nicht allein lassen, bis sie aufwacht oder der Notarzt /die Notärztin eintrifft</a:t>
            </a:r>
          </a:p>
        </p:txBody>
      </p:sp>
      <p:sp>
        <p:nvSpPr>
          <p:cNvPr id="11" name="Fußzeilenplatzhalter 10">
            <a:extLst>
              <a:ext uri="{FF2B5EF4-FFF2-40B4-BE49-F238E27FC236}">
                <a16:creationId xmlns:a16="http://schemas.microsoft.com/office/drawing/2014/main" id="{C1ADEC0C-3FF9-9C1C-FE76-D72E0F88AF1A}"/>
              </a:ext>
            </a:extLst>
          </p:cNvPr>
          <p:cNvSpPr>
            <a:spLocks noGrp="1"/>
          </p:cNvSpPr>
          <p:nvPr>
            <p:ph type="ftr" sz="quarter" idx="11"/>
          </p:nvPr>
        </p:nvSpPr>
        <p:spPr/>
        <p:txBody>
          <a:bodyPr/>
          <a:lstStyle/>
          <a:p>
            <a:pPr>
              <a:defRPr/>
            </a:pPr>
            <a:r>
              <a:rPr lang="de-DE"/>
              <a:t>Naloxontraining: Ausbildung von Trainer*innen/Multiplikator*innen</a:t>
            </a:r>
          </a:p>
        </p:txBody>
      </p:sp>
      <p:pic>
        <p:nvPicPr>
          <p:cNvPr id="10" name="Grafik 9">
            <a:extLst>
              <a:ext uri="{FF2B5EF4-FFF2-40B4-BE49-F238E27FC236}">
                <a16:creationId xmlns:a16="http://schemas.microsoft.com/office/drawing/2014/main" id="{39AE8CA3-0DCA-45B2-A796-FDFA70C564DC}"/>
              </a:ext>
            </a:extLst>
          </p:cNvPr>
          <p:cNvPicPr>
            <a:picLocks noChangeAspect="1"/>
          </p:cNvPicPr>
          <p:nvPr/>
        </p:nvPicPr>
        <p:blipFill rotWithShape="1">
          <a:blip r:embed="rId3"/>
          <a:srcRect r="-2" b="23610"/>
          <a:stretch/>
        </p:blipFill>
        <p:spPr>
          <a:xfrm>
            <a:off x="0" y="3317260"/>
            <a:ext cx="5818845" cy="2866949"/>
          </a:xfrm>
          <a:prstGeom prst="rect">
            <a:avLst/>
          </a:prstGeom>
          <a:effectLst>
            <a:innerShdw blurRad="57150" dist="38100" dir="14460000">
              <a:prstClr val="black">
                <a:alpha val="70000"/>
              </a:prstClr>
            </a:innerShdw>
          </a:effectLst>
        </p:spPr>
      </p:pic>
      <p:pic>
        <p:nvPicPr>
          <p:cNvPr id="8" name="Grafik 7">
            <a:extLst>
              <a:ext uri="{FF2B5EF4-FFF2-40B4-BE49-F238E27FC236}">
                <a16:creationId xmlns:a16="http://schemas.microsoft.com/office/drawing/2014/main" id="{BCE5368C-C7E2-49AA-9B23-003F7E142E0B}"/>
              </a:ext>
            </a:extLst>
          </p:cNvPr>
          <p:cNvPicPr>
            <a:picLocks noChangeAspect="1"/>
          </p:cNvPicPr>
          <p:nvPr/>
        </p:nvPicPr>
        <p:blipFill rotWithShape="1">
          <a:blip r:embed="rId4"/>
          <a:srcRect t="14402" r="-3" b="7644"/>
          <a:stretch/>
        </p:blipFill>
        <p:spPr>
          <a:xfrm>
            <a:off x="3154" y="562050"/>
            <a:ext cx="5814866" cy="2866950"/>
          </a:xfrm>
          <a:prstGeom prst="rect">
            <a:avLst/>
          </a:prstGeom>
          <a:effectLst>
            <a:innerShdw blurRad="57150" dist="38100" dir="14460000">
              <a:prstClr val="black">
                <a:alpha val="70000"/>
              </a:prstClr>
            </a:innerShdw>
          </a:effectLst>
        </p:spPr>
      </p:pic>
    </p:spTree>
    <p:extLst>
      <p:ext uri="{BB962C8B-B14F-4D97-AF65-F5344CB8AC3E}">
        <p14:creationId xmlns:p14="http://schemas.microsoft.com/office/powerpoint/2010/main" val="211544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latin typeface="Franklin Gothic Book"/>
                <a:cs typeface="Arial"/>
              </a:rPr>
              <a:t>Naloxontraining</a:t>
            </a:r>
            <a:r>
              <a:rPr kumimoji="0" lang="de-DE" sz="1200" b="0" i="0" u="none" strike="noStrike" kern="0" cap="none" spc="0" normalizeH="0" baseline="0" noProof="0" dirty="0">
                <a:ln>
                  <a:noFill/>
                </a:ln>
                <a:solidFill>
                  <a:schemeClr val="bg1"/>
                </a:solidFill>
                <a:effectLst/>
                <a:uLnTx/>
                <a:uFillTx/>
                <a:latin typeface="Franklin Gothic Book"/>
                <a:cs typeface="Aria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262378"/>
            <a:ext cx="12192000" cy="4333244"/>
          </a:xfrm>
          <a:prstGeom prst="rect">
            <a:avLst/>
          </a:prstGeom>
        </p:spPr>
      </p:pic>
      <p:pic>
        <p:nvPicPr>
          <p:cNvPr id="4" name="Grafik 3">
            <a:extLst>
              <a:ext uri="{FF2B5EF4-FFF2-40B4-BE49-F238E27FC236}">
                <a16:creationId xmlns:a16="http://schemas.microsoft.com/office/drawing/2014/main" id="{C2EF2AC9-B3F1-0505-B886-D9EC8A881DDD}"/>
              </a:ext>
            </a:extLst>
          </p:cNvPr>
          <p:cNvPicPr>
            <a:picLocks noChangeAspect="1"/>
          </p:cNvPicPr>
          <p:nvPr/>
        </p:nvPicPr>
        <p:blipFill>
          <a:blip r:embed="rId5"/>
          <a:srcRect b="51552"/>
          <a:stretch/>
        </p:blipFill>
        <p:spPr>
          <a:xfrm>
            <a:off x="1784690" y="5124458"/>
            <a:ext cx="4953691" cy="567685"/>
          </a:xfrm>
          <a:prstGeom prst="rect">
            <a:avLst/>
          </a:prstGeom>
        </p:spPr>
      </p:pic>
    </p:spTree>
    <p:extLst>
      <p:ext uri="{BB962C8B-B14F-4D97-AF65-F5344CB8AC3E}">
        <p14:creationId xmlns:p14="http://schemas.microsoft.com/office/powerpoint/2010/main" val="4170653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a:xfrm>
            <a:off x="1371600" y="1214833"/>
            <a:ext cx="9601200" cy="1485900"/>
          </a:xfrm>
        </p:spPr>
        <p:txBody>
          <a:bodyPr>
            <a:normAutofit/>
          </a:bodyPr>
          <a:lstStyle/>
          <a:p>
            <a:r>
              <a:rPr lang="de-DE" sz="3200" b="1" cap="none" dirty="0">
                <a:latin typeface="Calibri" panose="020F0502020204030204" pitchFamily="34" charset="0"/>
                <a:cs typeface="Calibri" panose="020F0502020204030204" pitchFamily="34" charset="0"/>
              </a:rPr>
              <a:t>Die Person atmet NICHT </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1371600" y="2286000"/>
            <a:ext cx="6625771" cy="3581400"/>
          </a:xfrm>
        </p:spPr>
        <p:txBody>
          <a:bodyPr>
            <a:normAutofit/>
          </a:bodyPr>
          <a:lstStyle/>
          <a:p>
            <a:pPr marL="342900" indent="-342900">
              <a:buFont typeface="Arial" panose="020B0604020202020204" pitchFamily="34" charset="0"/>
              <a:buChar char="•"/>
            </a:pPr>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Notruf absetzen – (5-W-Regel) und bewusstlose Person oder Atemstillstand melden</a:t>
            </a:r>
          </a:p>
          <a:p>
            <a:pPr marL="342900" indent="-342900">
              <a:buFont typeface="Arial" panose="020B0604020202020204" pitchFamily="34" charset="0"/>
              <a:buChar char="•"/>
            </a:pPr>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Kopf leicht überstrecken</a:t>
            </a:r>
          </a:p>
          <a:p>
            <a:pPr marL="342900" indent="-342900">
              <a:buFont typeface="Arial" panose="020B0604020202020204" pitchFamily="34" charset="0"/>
              <a:buChar char="•"/>
            </a:pPr>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Naloxon verabreichen </a:t>
            </a:r>
          </a:p>
          <a:p>
            <a:pPr marL="342900" indent="-342900">
              <a:buFont typeface="Arial" panose="020B0604020202020204" pitchFamily="34" charset="0"/>
              <a:buChar char="•"/>
            </a:pPr>
            <a:r>
              <a:rPr lang="de-DE" sz="2800" dirty="0">
                <a:solidFill>
                  <a:schemeClr val="tx1"/>
                </a:solidFill>
                <a:latin typeface="Calibri" panose="020F0502020204030204" pitchFamily="34" charset="0"/>
                <a:ea typeface="Open sans" panose="020B0606030504020204" pitchFamily="34" charset="0"/>
                <a:cs typeface="Calibri" panose="020F0502020204030204" pitchFamily="34" charset="0"/>
              </a:rPr>
              <a:t>Wenn keine Atmung, dann Herz-Druck- Massage</a:t>
            </a:r>
          </a:p>
          <a:p>
            <a:pPr marL="342900" indent="-342900">
              <a:buFont typeface="Arial" panose="020B0604020202020204" pitchFamily="34" charset="0"/>
              <a:buChar char="•"/>
            </a:pPr>
            <a:endParaRPr lang="de-DE"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Fußzeilenplatzhalter 6">
            <a:extLst>
              <a:ext uri="{FF2B5EF4-FFF2-40B4-BE49-F238E27FC236}">
                <a16:creationId xmlns:a16="http://schemas.microsoft.com/office/drawing/2014/main" id="{A6081136-7FB2-91AC-882A-A30109E9F955}"/>
              </a:ext>
            </a:extLst>
          </p:cNvPr>
          <p:cNvSpPr>
            <a:spLocks noGrp="1"/>
          </p:cNvSpPr>
          <p:nvPr>
            <p:ph type="ftr" sz="quarter" idx="11"/>
          </p:nvPr>
        </p:nvSpPr>
        <p:spPr/>
        <p:txBody>
          <a:bodyPr/>
          <a:lstStyle/>
          <a:p>
            <a:pPr>
              <a:defRPr/>
            </a:pPr>
            <a:r>
              <a:rPr lang="de-DE"/>
              <a:t>Naloxontraining: Ausbildung von Trainer*innen/Multiplikator*innen</a:t>
            </a:r>
          </a:p>
        </p:txBody>
      </p:sp>
      <p:pic>
        <p:nvPicPr>
          <p:cNvPr id="8" name="Grafik 7">
            <a:extLst>
              <a:ext uri="{FF2B5EF4-FFF2-40B4-BE49-F238E27FC236}">
                <a16:creationId xmlns:a16="http://schemas.microsoft.com/office/drawing/2014/main" id="{E685A387-E6C8-4191-AA9F-31DC644E45D8}"/>
              </a:ext>
            </a:extLst>
          </p:cNvPr>
          <p:cNvPicPr>
            <a:picLocks noChangeAspect="1"/>
          </p:cNvPicPr>
          <p:nvPr/>
        </p:nvPicPr>
        <p:blipFill>
          <a:blip r:embed="rId3"/>
          <a:stretch>
            <a:fillRect/>
          </a:stretch>
        </p:blipFill>
        <p:spPr>
          <a:xfrm>
            <a:off x="8405756" y="2638556"/>
            <a:ext cx="3676650" cy="2626179"/>
          </a:xfrm>
          <a:prstGeom prst="rect">
            <a:avLst/>
          </a:prstGeom>
        </p:spPr>
      </p:pic>
    </p:spTree>
    <p:extLst>
      <p:ext uri="{BB962C8B-B14F-4D97-AF65-F5344CB8AC3E}">
        <p14:creationId xmlns:p14="http://schemas.microsoft.com/office/powerpoint/2010/main" val="53570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anim calcmode="lin" valueType="num">
                                      <p:cBhvr>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E93FE6F3-06C7-BD0C-C904-00F96DE1FF93}"/>
              </a:ext>
            </a:extLst>
          </p:cNvPr>
          <p:cNvSpPr/>
          <p:nvPr/>
        </p:nvSpPr>
        <p:spPr bwMode="auto">
          <a:xfrm>
            <a:off x="373743" y="-58056"/>
            <a:ext cx="370841" cy="70104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pic>
        <p:nvPicPr>
          <p:cNvPr id="8" name="Grafik 7">
            <a:extLst>
              <a:ext uri="{FF2B5EF4-FFF2-40B4-BE49-F238E27FC236}">
                <a16:creationId xmlns:a16="http://schemas.microsoft.com/office/drawing/2014/main" id="{B7673251-66C6-44FE-AF85-BEE80F22861B}"/>
              </a:ext>
            </a:extLst>
          </p:cNvPr>
          <p:cNvPicPr>
            <a:picLocks noChangeAspect="1"/>
          </p:cNvPicPr>
          <p:nvPr/>
        </p:nvPicPr>
        <p:blipFill>
          <a:blip r:embed="rId3"/>
          <a:stretch>
            <a:fillRect/>
          </a:stretch>
        </p:blipFill>
        <p:spPr>
          <a:xfrm>
            <a:off x="95650" y="994471"/>
            <a:ext cx="7867650" cy="3352800"/>
          </a:xfrm>
          <a:prstGeom prst="rect">
            <a:avLst/>
          </a:prstGeom>
        </p:spPr>
      </p:pic>
      <p:pic>
        <p:nvPicPr>
          <p:cNvPr id="11" name="Grafik 10">
            <a:extLst>
              <a:ext uri="{FF2B5EF4-FFF2-40B4-BE49-F238E27FC236}">
                <a16:creationId xmlns:a16="http://schemas.microsoft.com/office/drawing/2014/main" id="{ECC68DD3-1DFD-4DE2-85B4-BBD69BF8AC69}"/>
              </a:ext>
            </a:extLst>
          </p:cNvPr>
          <p:cNvPicPr>
            <a:picLocks noChangeAspect="1"/>
          </p:cNvPicPr>
          <p:nvPr/>
        </p:nvPicPr>
        <p:blipFill>
          <a:blip r:embed="rId4"/>
          <a:stretch>
            <a:fillRect/>
          </a:stretch>
        </p:blipFill>
        <p:spPr>
          <a:xfrm>
            <a:off x="8221345" y="1450049"/>
            <a:ext cx="3781425" cy="2743200"/>
          </a:xfrm>
          <a:prstGeom prst="rect">
            <a:avLst/>
          </a:prstGeom>
        </p:spPr>
      </p:pic>
      <p:pic>
        <p:nvPicPr>
          <p:cNvPr id="15" name="Grafik 14">
            <a:extLst>
              <a:ext uri="{FF2B5EF4-FFF2-40B4-BE49-F238E27FC236}">
                <a16:creationId xmlns:a16="http://schemas.microsoft.com/office/drawing/2014/main" id="{8850273D-2550-4BB5-8A2D-5A3F8EE03BB9}"/>
              </a:ext>
            </a:extLst>
          </p:cNvPr>
          <p:cNvPicPr>
            <a:picLocks noChangeAspect="1"/>
          </p:cNvPicPr>
          <p:nvPr/>
        </p:nvPicPr>
        <p:blipFill>
          <a:blip r:embed="rId5"/>
          <a:stretch>
            <a:fillRect/>
          </a:stretch>
        </p:blipFill>
        <p:spPr>
          <a:xfrm>
            <a:off x="8278494" y="4270063"/>
            <a:ext cx="3667125" cy="2524125"/>
          </a:xfrm>
          <a:prstGeom prst="rect">
            <a:avLst/>
          </a:prstGeom>
        </p:spPr>
      </p:pic>
      <p:cxnSp>
        <p:nvCxnSpPr>
          <p:cNvPr id="18" name="Gerade Verbindung mit Pfeil 17">
            <a:extLst>
              <a:ext uri="{FF2B5EF4-FFF2-40B4-BE49-F238E27FC236}">
                <a16:creationId xmlns:a16="http://schemas.microsoft.com/office/drawing/2014/main" id="{4E168EEC-B634-46F1-9A87-5F957B56557C}"/>
              </a:ext>
            </a:extLst>
          </p:cNvPr>
          <p:cNvCxnSpPr>
            <a:cxnSpLocks/>
          </p:cNvCxnSpPr>
          <p:nvPr/>
        </p:nvCxnSpPr>
        <p:spPr>
          <a:xfrm>
            <a:off x="6235352" y="3042041"/>
            <a:ext cx="2945718" cy="386959"/>
          </a:xfrm>
          <a:prstGeom prst="straightConnector1">
            <a:avLst/>
          </a:prstGeom>
          <a:ln w="952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2" name="Grafik 21">
            <a:extLst>
              <a:ext uri="{FF2B5EF4-FFF2-40B4-BE49-F238E27FC236}">
                <a16:creationId xmlns:a16="http://schemas.microsoft.com/office/drawing/2014/main" id="{58930F21-4707-4393-92EB-E2C7DEC2619B}"/>
              </a:ext>
            </a:extLst>
          </p:cNvPr>
          <p:cNvPicPr>
            <a:picLocks noChangeAspect="1"/>
          </p:cNvPicPr>
          <p:nvPr/>
        </p:nvPicPr>
        <p:blipFill>
          <a:blip r:embed="rId6"/>
          <a:stretch>
            <a:fillRect/>
          </a:stretch>
        </p:blipFill>
        <p:spPr>
          <a:xfrm>
            <a:off x="95650" y="4336150"/>
            <a:ext cx="7867650" cy="1866900"/>
          </a:xfrm>
          <a:prstGeom prst="rect">
            <a:avLst/>
          </a:prstGeom>
        </p:spPr>
      </p:pic>
      <p:pic>
        <p:nvPicPr>
          <p:cNvPr id="3" name="Grafik 2">
            <a:extLst>
              <a:ext uri="{FF2B5EF4-FFF2-40B4-BE49-F238E27FC236}">
                <a16:creationId xmlns:a16="http://schemas.microsoft.com/office/drawing/2014/main" id="{65F413BC-741D-14E0-567F-6ADAF3BDCD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9321420" y="317998"/>
            <a:ext cx="2637237" cy="897346"/>
          </a:xfrm>
          <a:prstGeom prst="rect">
            <a:avLst/>
          </a:prstGeom>
        </p:spPr>
      </p:pic>
      <p:cxnSp>
        <p:nvCxnSpPr>
          <p:cNvPr id="17" name="Gerade Verbindung mit Pfeil 16">
            <a:extLst>
              <a:ext uri="{FF2B5EF4-FFF2-40B4-BE49-F238E27FC236}">
                <a16:creationId xmlns:a16="http://schemas.microsoft.com/office/drawing/2014/main" id="{EC2179E4-1717-467E-B9B2-AB81F54234FA}"/>
              </a:ext>
            </a:extLst>
          </p:cNvPr>
          <p:cNvCxnSpPr>
            <a:cxnSpLocks/>
          </p:cNvCxnSpPr>
          <p:nvPr/>
        </p:nvCxnSpPr>
        <p:spPr>
          <a:xfrm>
            <a:off x="6270454" y="3977344"/>
            <a:ext cx="4016079" cy="990352"/>
          </a:xfrm>
          <a:prstGeom prst="straightConnector1">
            <a:avLst/>
          </a:prstGeom>
          <a:ln w="952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Fußzeilenplatzhalter 4">
            <a:extLst>
              <a:ext uri="{FF2B5EF4-FFF2-40B4-BE49-F238E27FC236}">
                <a16:creationId xmlns:a16="http://schemas.microsoft.com/office/drawing/2014/main" id="{FF157918-A98C-D713-DDA4-18DD4BDD546E}"/>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222334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35537B3-6115-23E0-5C95-4BCD76C9D9A2}"/>
              </a:ext>
            </a:extLst>
          </p:cNvPr>
          <p:cNvSpPr>
            <a:spLocks noGrp="1"/>
          </p:cNvSpPr>
          <p:nvPr>
            <p:ph type="ftr" sz="quarter" idx="11"/>
          </p:nvPr>
        </p:nvSpPr>
        <p:spPr/>
        <p:txBody>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latin typeface="Franklin Gothic Book"/>
                <a:cs typeface="Arial"/>
              </a:rPr>
              <a:t>Naloxontraining</a:t>
            </a:r>
            <a:r>
              <a:rPr kumimoji="0" lang="de-DE" sz="1200" b="0" i="0" u="none" strike="noStrike" kern="0" cap="none" spc="0" normalizeH="0" baseline="0" noProof="0" dirty="0">
                <a:ln>
                  <a:noFill/>
                </a:ln>
                <a:solidFill>
                  <a:schemeClr val="bg1"/>
                </a:solidFill>
                <a:effectLst/>
                <a:uLnTx/>
                <a:uFillTx/>
                <a:latin typeface="Franklin Gothic Book"/>
                <a:cs typeface="Arial"/>
              </a:rPr>
              <a:t>: Ausbildung von Trainer*innen/Multiplikator*innen</a:t>
            </a:r>
          </a:p>
        </p:txBody>
      </p:sp>
      <p:pic>
        <p:nvPicPr>
          <p:cNvPr id="5" name="Grafik 4">
            <a:hlinkClick r:id="rId3"/>
            <a:extLst>
              <a:ext uri="{FF2B5EF4-FFF2-40B4-BE49-F238E27FC236}">
                <a16:creationId xmlns:a16="http://schemas.microsoft.com/office/drawing/2014/main" id="{F19166C8-1816-B202-A399-9673002528D9}"/>
              </a:ext>
            </a:extLst>
          </p:cNvPr>
          <p:cNvPicPr>
            <a:picLocks noChangeAspect="1"/>
          </p:cNvPicPr>
          <p:nvPr/>
        </p:nvPicPr>
        <p:blipFill>
          <a:blip r:embed="rId4"/>
          <a:stretch>
            <a:fillRect/>
          </a:stretch>
        </p:blipFill>
        <p:spPr>
          <a:xfrm>
            <a:off x="0" y="1045701"/>
            <a:ext cx="12192000" cy="4333244"/>
          </a:xfrm>
          <a:prstGeom prst="rect">
            <a:avLst/>
          </a:prstGeom>
        </p:spPr>
      </p:pic>
      <p:pic>
        <p:nvPicPr>
          <p:cNvPr id="7" name="Grafik 6">
            <a:extLst>
              <a:ext uri="{FF2B5EF4-FFF2-40B4-BE49-F238E27FC236}">
                <a16:creationId xmlns:a16="http://schemas.microsoft.com/office/drawing/2014/main" id="{69B1BE26-95EF-11EE-F789-1B9781EA5F53}"/>
              </a:ext>
            </a:extLst>
          </p:cNvPr>
          <p:cNvPicPr>
            <a:picLocks noChangeAspect="1"/>
          </p:cNvPicPr>
          <p:nvPr/>
        </p:nvPicPr>
        <p:blipFill>
          <a:blip r:embed="rId5"/>
          <a:stretch>
            <a:fillRect/>
          </a:stretch>
        </p:blipFill>
        <p:spPr>
          <a:xfrm>
            <a:off x="1775166" y="4981699"/>
            <a:ext cx="4867954" cy="590632"/>
          </a:xfrm>
          <a:prstGeom prst="rect">
            <a:avLst/>
          </a:prstGeom>
        </p:spPr>
      </p:pic>
    </p:spTree>
    <p:extLst>
      <p:ext uri="{BB962C8B-B14F-4D97-AF65-F5344CB8AC3E}">
        <p14:creationId xmlns:p14="http://schemas.microsoft.com/office/powerpoint/2010/main" val="713348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title"/>
          </p:nvPr>
        </p:nvSpPr>
        <p:spPr/>
        <p:txBody>
          <a:bodyPr>
            <a:normAutofit/>
          </a:bodyPr>
          <a:lstStyle/>
          <a:p>
            <a:r>
              <a:rPr lang="de-DE" sz="3600" b="1" dirty="0">
                <a:latin typeface="Calibri" panose="020F0502020204030204" pitchFamily="34" charset="0"/>
                <a:cs typeface="Calibri" panose="020F0502020204030204" pitchFamily="34" charset="0"/>
              </a:rPr>
              <a:t>Nach dem Aufwachen</a:t>
            </a:r>
          </a:p>
        </p:txBody>
      </p:sp>
      <p:sp>
        <p:nvSpPr>
          <p:cNvPr id="3" name="Untertitel 2">
            <a:extLst>
              <a:ext uri="{FF2B5EF4-FFF2-40B4-BE49-F238E27FC236}">
                <a16:creationId xmlns:a16="http://schemas.microsoft.com/office/drawing/2014/main" id="{E6170ACF-D44E-400D-8CA6-E017FC0A3905}"/>
              </a:ext>
            </a:extLst>
          </p:cNvPr>
          <p:cNvSpPr>
            <a:spLocks noGrp="1"/>
          </p:cNvSpPr>
          <p:nvPr>
            <p:ph idx="1"/>
          </p:nvPr>
        </p:nvSpPr>
        <p:spPr>
          <a:xfrm>
            <a:off x="1219199" y="1583146"/>
            <a:ext cx="10599057" cy="4716054"/>
          </a:xfrm>
        </p:spPr>
        <p:txBody>
          <a:bodyPr>
            <a:noAutofit/>
          </a:bodyPr>
          <a:lstStyle/>
          <a:p>
            <a:pPr marL="342900" indent="-342900">
              <a:lnSpc>
                <a:spcPts val="2100"/>
              </a:lnSpc>
              <a:buFont typeface="Wingdings" panose="05000000000000000000" pitchFamily="2" charset="2"/>
              <a:buChar char="Ø"/>
            </a:pPr>
            <a:r>
              <a:rPr lang="de-DE" sz="2400" dirty="0">
                <a:solidFill>
                  <a:schemeClr val="accent1"/>
                </a:solidFill>
                <a:latin typeface="Calibri" panose="020F0502020204030204" pitchFamily="34" charset="0"/>
                <a:ea typeface="Open sans" panose="020B0606030504020204" pitchFamily="34" charset="0"/>
                <a:cs typeface="Calibri" panose="020F0502020204030204" pitchFamily="34" charset="0"/>
              </a:rPr>
              <a:t>Erinnerungsvermögen</a:t>
            </a: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 ist getrübt </a:t>
            </a:r>
          </a:p>
          <a:p>
            <a:pPr marL="873252" lvl="1" indent="-342900">
              <a:lnSpc>
                <a:spcPts val="2100"/>
              </a:lnSpc>
              <a:buFont typeface="Wingdings" panose="05000000000000000000" pitchFamily="2" charset="2"/>
              <a:buChar char="Ø"/>
            </a:pP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Das Letzte was die Person weiß ist, dass sie konsumiert hat und nun nüchtern ist. </a:t>
            </a:r>
          </a:p>
          <a:p>
            <a:pPr marL="873252" lvl="1" indent="-342900">
              <a:lnSpc>
                <a:spcPts val="2100"/>
              </a:lnSpc>
              <a:buFont typeface="Wingdings" panose="05000000000000000000" pitchFamily="2" charset="2"/>
              <a:buChar char="Ø"/>
            </a:pP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Oft sind Personen verwirrt, eventuell auch leicht aggressiv. </a:t>
            </a:r>
          </a:p>
          <a:p>
            <a:pPr marL="342900" indent="-342900">
              <a:lnSpc>
                <a:spcPts val="2100"/>
              </a:lnSpc>
              <a:buFont typeface="Wingdings" panose="05000000000000000000" pitchFamily="2" charset="2"/>
              <a:buChar char="Ø"/>
            </a:pP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Person über Überdosierung, die </a:t>
            </a:r>
            <a:r>
              <a:rPr lang="de-DE" sz="2400" dirty="0" err="1">
                <a:solidFill>
                  <a:schemeClr val="accent3"/>
                </a:solidFill>
                <a:latin typeface="Calibri" panose="020F0502020204030204" pitchFamily="34" charset="0"/>
                <a:ea typeface="Open sans" panose="020B0606030504020204" pitchFamily="34" charset="0"/>
                <a:cs typeface="Calibri" panose="020F0502020204030204" pitchFamily="34" charset="0"/>
              </a:rPr>
              <a:t>Naloxongabe</a:t>
            </a: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 und ggf. Rettungswagen </a:t>
            </a:r>
            <a:r>
              <a:rPr lang="de-DE" sz="2400" dirty="0">
                <a:solidFill>
                  <a:schemeClr val="accent1"/>
                </a:solidFill>
                <a:latin typeface="Calibri" panose="020F0502020204030204" pitchFamily="34" charset="0"/>
                <a:ea typeface="Open sans" panose="020B0606030504020204" pitchFamily="34" charset="0"/>
                <a:cs typeface="Calibri" panose="020F0502020204030204" pitchFamily="34" charset="0"/>
              </a:rPr>
              <a:t>informieren</a:t>
            </a:r>
          </a:p>
          <a:p>
            <a:pPr marL="285750" indent="-285750">
              <a:lnSpc>
                <a:spcPts val="2100"/>
              </a:lnSpc>
              <a:buFont typeface="Wingdings" panose="05000000000000000000" pitchFamily="2" charset="2"/>
              <a:buChar char="Ø"/>
            </a:pP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 Person nach dem Aufwachen nicht allein lassen und sie </a:t>
            </a:r>
            <a:r>
              <a:rPr lang="de-DE" sz="2400" dirty="0">
                <a:solidFill>
                  <a:schemeClr val="accent1"/>
                </a:solidFill>
                <a:latin typeface="Calibri" panose="020F0502020204030204" pitchFamily="34" charset="0"/>
                <a:ea typeface="Open sans" panose="020B0606030504020204" pitchFamily="34" charset="0"/>
                <a:cs typeface="Calibri" panose="020F0502020204030204" pitchFamily="34" charset="0"/>
              </a:rPr>
              <a:t>zur Mitfahrt ins Krankenhaus</a:t>
            </a: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 motivieren.</a:t>
            </a:r>
          </a:p>
          <a:p>
            <a:pPr marL="342900" indent="-342900">
              <a:lnSpc>
                <a:spcPts val="2100"/>
              </a:lnSpc>
              <a:buFont typeface="Wingdings" panose="05000000000000000000" pitchFamily="2" charset="2"/>
              <a:buChar char="Ø"/>
            </a:pP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Falls sie nicht ins Krankenhaus mitfährt, die Person </a:t>
            </a:r>
            <a:r>
              <a:rPr lang="de-DE" sz="2400" dirty="0">
                <a:solidFill>
                  <a:schemeClr val="accent1"/>
                </a:solidFill>
                <a:latin typeface="Calibri" panose="020F0502020204030204" pitchFamily="34" charset="0"/>
                <a:ea typeface="Open sans" panose="020B0606030504020204" pitchFamily="34" charset="0"/>
                <a:cs typeface="Calibri" panose="020F0502020204030204" pitchFamily="34" charset="0"/>
              </a:rPr>
              <a:t>nicht allein lassen </a:t>
            </a: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und über negative Folgen von weiterem Konsum informieren, sie evtl. nach Hause begleiten </a:t>
            </a:r>
          </a:p>
          <a:p>
            <a:pPr marL="342900" indent="-342900">
              <a:lnSpc>
                <a:spcPts val="2100"/>
              </a:lnSpc>
              <a:buFont typeface="Wingdings" panose="05000000000000000000" pitchFamily="2" charset="2"/>
              <a:buChar char="Ø"/>
            </a:pP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Leichte </a:t>
            </a:r>
            <a:r>
              <a:rPr lang="de-DE" sz="2400" dirty="0">
                <a:solidFill>
                  <a:schemeClr val="accent1"/>
                </a:solidFill>
                <a:latin typeface="Calibri" panose="020F0502020204030204" pitchFamily="34" charset="0"/>
                <a:ea typeface="Open sans" panose="020B0606030504020204" pitchFamily="34" charset="0"/>
                <a:cs typeface="Calibri" panose="020F0502020204030204" pitchFamily="34" charset="0"/>
              </a:rPr>
              <a:t>Entzugserscheinungen</a:t>
            </a: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 enden nach ca. 90 Minuten, wenn die </a:t>
            </a:r>
            <a:r>
              <a:rPr lang="de-DE" sz="2400" dirty="0" err="1">
                <a:solidFill>
                  <a:schemeClr val="accent3"/>
                </a:solidFill>
                <a:latin typeface="Calibri" panose="020F0502020204030204" pitchFamily="34" charset="0"/>
                <a:ea typeface="Open sans" panose="020B0606030504020204" pitchFamily="34" charset="0"/>
                <a:cs typeface="Calibri" panose="020F0502020204030204" pitchFamily="34" charset="0"/>
              </a:rPr>
              <a:t>Naloxonwirkung</a:t>
            </a:r>
            <a:r>
              <a:rPr lang="de-DE" sz="2400" dirty="0">
                <a:solidFill>
                  <a:schemeClr val="accent3"/>
                </a:solidFill>
                <a:latin typeface="Calibri" panose="020F0502020204030204" pitchFamily="34" charset="0"/>
                <a:ea typeface="Open sans" panose="020B0606030504020204" pitchFamily="34" charset="0"/>
                <a:cs typeface="Calibri" panose="020F0502020204030204" pitchFamily="34" charset="0"/>
              </a:rPr>
              <a:t> abklingt</a:t>
            </a:r>
          </a:p>
        </p:txBody>
      </p:sp>
      <p:sp>
        <p:nvSpPr>
          <p:cNvPr id="6" name="Fußzeilenplatzhalter 5">
            <a:extLst>
              <a:ext uri="{FF2B5EF4-FFF2-40B4-BE49-F238E27FC236}">
                <a16:creationId xmlns:a16="http://schemas.microsoft.com/office/drawing/2014/main" id="{5B5B3C99-C4E6-6A32-C8EA-23BDAB80B061}"/>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3741410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752AF6-B1E9-40BA-9F77-66288A58ED84}"/>
              </a:ext>
            </a:extLst>
          </p:cNvPr>
          <p:cNvSpPr>
            <a:spLocks noGrp="1"/>
          </p:cNvSpPr>
          <p:nvPr>
            <p:ph type="title"/>
          </p:nvPr>
        </p:nvSpPr>
        <p:spPr>
          <a:xfrm>
            <a:off x="1234440" y="3150037"/>
            <a:ext cx="3410131" cy="939915"/>
          </a:xfrm>
        </p:spPr>
        <p:txBody>
          <a:bodyPr>
            <a:normAutofit/>
          </a:bodyPr>
          <a:lstStyle/>
          <a:p>
            <a:r>
              <a:rPr lang="de-DE" sz="3200" b="1" cap="none" dirty="0">
                <a:latin typeface="Calibri" panose="020F0502020204030204" pitchFamily="34" charset="0"/>
                <a:cs typeface="Calibri" panose="020F0502020204030204" pitchFamily="34" charset="0"/>
              </a:rPr>
              <a:t>Das Notfallschema</a:t>
            </a:r>
          </a:p>
        </p:txBody>
      </p:sp>
      <p:sp>
        <p:nvSpPr>
          <p:cNvPr id="4" name="Fußzeilenplatzhalter 3">
            <a:extLst>
              <a:ext uri="{FF2B5EF4-FFF2-40B4-BE49-F238E27FC236}">
                <a16:creationId xmlns:a16="http://schemas.microsoft.com/office/drawing/2014/main" id="{53070734-ED58-D381-36D1-F1F41EED7505}"/>
              </a:ext>
            </a:extLst>
          </p:cNvPr>
          <p:cNvSpPr>
            <a:spLocks noGrp="1"/>
          </p:cNvSpPr>
          <p:nvPr>
            <p:ph type="ftr" sz="quarter" idx="11"/>
          </p:nvPr>
        </p:nvSpPr>
        <p:spPr>
          <a:xfrm>
            <a:off x="2098288" y="6322896"/>
            <a:ext cx="4114800" cy="365125"/>
          </a:xfrm>
        </p:spPr>
        <p:txBody>
          <a:bodyPr/>
          <a:lstStyle/>
          <a:p>
            <a:pPr>
              <a:defRPr/>
            </a:pPr>
            <a:r>
              <a:rPr lang="de-DE" dirty="0" err="1"/>
              <a:t>Naloxontraining</a:t>
            </a:r>
            <a:r>
              <a:rPr lang="de-DE" dirty="0"/>
              <a:t>: Ausbildung von Trainer*innen/Multiplikator*innen</a:t>
            </a:r>
          </a:p>
        </p:txBody>
      </p:sp>
      <p:pic>
        <p:nvPicPr>
          <p:cNvPr id="6" name="Grafik 5">
            <a:extLst>
              <a:ext uri="{FF2B5EF4-FFF2-40B4-BE49-F238E27FC236}">
                <a16:creationId xmlns:a16="http://schemas.microsoft.com/office/drawing/2014/main" id="{D4A7EA8E-A6EC-41F5-94B0-81E2576F57FD}"/>
              </a:ext>
            </a:extLst>
          </p:cNvPr>
          <p:cNvPicPr>
            <a:picLocks noChangeAspect="1"/>
          </p:cNvPicPr>
          <p:nvPr/>
        </p:nvPicPr>
        <p:blipFill>
          <a:blip r:embed="rId3"/>
          <a:stretch>
            <a:fillRect/>
          </a:stretch>
        </p:blipFill>
        <p:spPr>
          <a:xfrm>
            <a:off x="5565140" y="0"/>
            <a:ext cx="4978400" cy="6855024"/>
          </a:xfrm>
          <a:prstGeom prst="rect">
            <a:avLst/>
          </a:prstGeom>
        </p:spPr>
      </p:pic>
    </p:spTree>
    <p:extLst>
      <p:ext uri="{BB962C8B-B14F-4D97-AF65-F5344CB8AC3E}">
        <p14:creationId xmlns:p14="http://schemas.microsoft.com/office/powerpoint/2010/main" val="3102324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E346DF-2A6E-571B-07FC-47435316BC21}"/>
              </a:ext>
            </a:extLst>
          </p:cNvPr>
          <p:cNvSpPr>
            <a:spLocks noGrp="1"/>
          </p:cNvSpPr>
          <p:nvPr>
            <p:ph type="title"/>
          </p:nvPr>
        </p:nvSpPr>
        <p:spPr/>
        <p:txBody>
          <a:bodyPr/>
          <a:lstStyle/>
          <a:p>
            <a:r>
              <a:rPr lang="de-DE" dirty="0"/>
              <a:t>Sie als Multiplikator*in </a:t>
            </a:r>
            <a:r>
              <a:rPr lang="de-DE" dirty="0" err="1"/>
              <a:t>in</a:t>
            </a:r>
            <a:r>
              <a:rPr lang="de-DE" dirty="0"/>
              <a:t> Ihrem Team</a:t>
            </a:r>
          </a:p>
        </p:txBody>
      </p:sp>
      <p:sp>
        <p:nvSpPr>
          <p:cNvPr id="3" name="Inhaltsplatzhalter 2">
            <a:extLst>
              <a:ext uri="{FF2B5EF4-FFF2-40B4-BE49-F238E27FC236}">
                <a16:creationId xmlns:a16="http://schemas.microsoft.com/office/drawing/2014/main" id="{FE236741-EB41-4C5F-C627-1ECDD7710CD5}"/>
              </a:ext>
            </a:extLst>
          </p:cNvPr>
          <p:cNvSpPr>
            <a:spLocks noGrp="1"/>
          </p:cNvSpPr>
          <p:nvPr>
            <p:ph idx="1"/>
          </p:nvPr>
        </p:nvSpPr>
        <p:spPr>
          <a:xfrm>
            <a:off x="1371600" y="1790700"/>
            <a:ext cx="9601200" cy="4076700"/>
          </a:xfrm>
        </p:spPr>
        <p:txBody>
          <a:bodyPr>
            <a:normAutofit fontScale="92500"/>
          </a:bodyPr>
          <a:lstStyle/>
          <a:p>
            <a:r>
              <a:rPr lang="de-DE" sz="2400" b="1" dirty="0">
                <a:solidFill>
                  <a:schemeClr val="accent2"/>
                </a:solidFill>
              </a:rPr>
              <a:t>Präsentation nutzen </a:t>
            </a:r>
            <a:r>
              <a:rPr lang="de-DE" sz="2400" dirty="0">
                <a:solidFill>
                  <a:schemeClr val="accent1"/>
                </a:solidFill>
              </a:rPr>
              <a:t>(weitere Schulungsmaterialien unter </a:t>
            </a:r>
            <a:r>
              <a:rPr lang="de-DE" sz="2400" dirty="0">
                <a:solidFill>
                  <a:schemeClr val="accent1"/>
                </a:solidFill>
                <a:hlinkClick r:id="rId2">
                  <a:extLst>
                    <a:ext uri="{A12FA001-AC4F-418D-AE19-62706E023703}">
                      <ahyp:hlinkClr xmlns:ahyp="http://schemas.microsoft.com/office/drawing/2018/hyperlinkcolor" val="tx"/>
                    </a:ext>
                  </a:extLst>
                </a:hlinkClick>
              </a:rPr>
              <a:t>naloxontraining.de/trainingsunterlagen/</a:t>
            </a:r>
            <a:r>
              <a:rPr lang="de-DE" sz="2400" dirty="0">
                <a:solidFill>
                  <a:schemeClr val="accent1"/>
                </a:solidFill>
              </a:rPr>
              <a:t>)</a:t>
            </a:r>
          </a:p>
          <a:p>
            <a:r>
              <a:rPr lang="de-DE" sz="2400" b="1" dirty="0">
                <a:solidFill>
                  <a:schemeClr val="accent2"/>
                </a:solidFill>
              </a:rPr>
              <a:t>Übungen gemeinsam durchführen </a:t>
            </a:r>
          </a:p>
          <a:p>
            <a:r>
              <a:rPr lang="de-DE" sz="2400" b="1" dirty="0">
                <a:solidFill>
                  <a:schemeClr val="accent2"/>
                </a:solidFill>
              </a:rPr>
              <a:t>Gemeinsam im Team/Arbeitseinheit bzw. der Einrichtung/Organisation:</a:t>
            </a:r>
          </a:p>
          <a:p>
            <a:pPr lvl="1"/>
            <a:r>
              <a:rPr lang="de-DE" sz="2400" b="1" dirty="0">
                <a:solidFill>
                  <a:schemeClr val="accent2"/>
                </a:solidFill>
              </a:rPr>
              <a:t>Sich eine*n </a:t>
            </a:r>
            <a:r>
              <a:rPr lang="de-DE" sz="2400" b="1" dirty="0" err="1">
                <a:solidFill>
                  <a:schemeClr val="accent2"/>
                </a:solidFill>
              </a:rPr>
              <a:t>Ärzt</a:t>
            </a:r>
            <a:r>
              <a:rPr lang="de-DE" sz="2400" b="1" dirty="0">
                <a:solidFill>
                  <a:schemeClr val="accent2"/>
                </a:solidFill>
              </a:rPr>
              <a:t>*in für die Verschreibung/Verordnung suchen</a:t>
            </a:r>
          </a:p>
          <a:p>
            <a:pPr lvl="1"/>
            <a:r>
              <a:rPr lang="de-DE" sz="2400" b="1" dirty="0">
                <a:solidFill>
                  <a:schemeClr val="accent2"/>
                </a:solidFill>
              </a:rPr>
              <a:t>Kalkulieren, wieviel Naloxon benötigt wird</a:t>
            </a:r>
          </a:p>
          <a:p>
            <a:pPr lvl="1"/>
            <a:r>
              <a:rPr lang="de-DE" sz="2400" b="1" dirty="0">
                <a:solidFill>
                  <a:schemeClr val="accent2"/>
                </a:solidFill>
              </a:rPr>
              <a:t>Besprechen, wie </a:t>
            </a:r>
            <a:r>
              <a:rPr lang="de-DE" sz="2400" b="1" dirty="0" err="1">
                <a:solidFill>
                  <a:schemeClr val="accent2"/>
                </a:solidFill>
              </a:rPr>
              <a:t>Naloxoneinsätze</a:t>
            </a:r>
            <a:r>
              <a:rPr lang="de-DE" sz="2400" b="1" dirty="0">
                <a:solidFill>
                  <a:schemeClr val="accent2"/>
                </a:solidFill>
              </a:rPr>
              <a:t> dokumentiert und ggf. evaluiert werden</a:t>
            </a:r>
          </a:p>
          <a:p>
            <a:pPr lvl="1"/>
            <a:r>
              <a:rPr lang="de-DE" sz="2400" b="1" dirty="0">
                <a:solidFill>
                  <a:schemeClr val="accent2"/>
                </a:solidFill>
              </a:rPr>
              <a:t>Vernetzen mit anderen Einrichtungen in Berlin</a:t>
            </a:r>
          </a:p>
          <a:p>
            <a:pPr lvl="1"/>
            <a:r>
              <a:rPr lang="de-DE" sz="2400" b="1" dirty="0" err="1">
                <a:solidFill>
                  <a:schemeClr val="accent2"/>
                </a:solidFill>
              </a:rPr>
              <a:t>Drogengebraucher</a:t>
            </a:r>
            <a:r>
              <a:rPr lang="de-DE" sz="2400" b="1" dirty="0">
                <a:solidFill>
                  <a:schemeClr val="accent2"/>
                </a:solidFill>
              </a:rPr>
              <a:t>*innen mit Schulungsbedarf an Einrichtungen der Drogen- oder Aidshilfe verweisen</a:t>
            </a:r>
          </a:p>
        </p:txBody>
      </p:sp>
      <p:sp>
        <p:nvSpPr>
          <p:cNvPr id="4" name="Fußzeilenplatzhalter 3">
            <a:extLst>
              <a:ext uri="{FF2B5EF4-FFF2-40B4-BE49-F238E27FC236}">
                <a16:creationId xmlns:a16="http://schemas.microsoft.com/office/drawing/2014/main" id="{3670676D-6C6E-AA98-B661-190906D9CA3D}"/>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3188296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EB5602B-2346-8BD0-BFFE-39821150C629}"/>
              </a:ext>
            </a:extLst>
          </p:cNvPr>
          <p:cNvSpPr>
            <a:spLocks noGrp="1"/>
          </p:cNvSpPr>
          <p:nvPr>
            <p:ph type="title"/>
          </p:nvPr>
        </p:nvSpPr>
        <p:spPr/>
        <p:txBody>
          <a:bodyPr>
            <a:normAutofit fontScale="90000"/>
          </a:bodyPr>
          <a:lstStyle/>
          <a:p>
            <a:r>
              <a:rPr lang="de-DE" sz="7200" b="1" dirty="0"/>
              <a:t>Alles Neue zum Thema Naloxon </a:t>
            </a:r>
            <a:br>
              <a:rPr lang="de-DE" sz="7200" b="1" dirty="0"/>
            </a:br>
            <a:endParaRPr lang="de-DE" dirty="0"/>
          </a:p>
        </p:txBody>
      </p:sp>
      <p:sp>
        <p:nvSpPr>
          <p:cNvPr id="5" name="Fußzeilenplatzhalter 4">
            <a:extLst>
              <a:ext uri="{FF2B5EF4-FFF2-40B4-BE49-F238E27FC236}">
                <a16:creationId xmlns:a16="http://schemas.microsoft.com/office/drawing/2014/main" id="{74F63A25-A061-5743-6185-DA32CB9E135A}"/>
              </a:ext>
            </a:extLst>
          </p:cNvPr>
          <p:cNvSpPr>
            <a:spLocks noGrp="1"/>
          </p:cNvSpPr>
          <p:nvPr>
            <p:ph type="ftr" sz="quarter" idx="11"/>
          </p:nvPr>
        </p:nvSpPr>
        <p:spPr/>
        <p:txBody>
          <a:bodyPr/>
          <a:lstStyle/>
          <a:p>
            <a:pPr>
              <a:defRPr/>
            </a:pPr>
            <a:r>
              <a:rPr lang="de-DE"/>
              <a:t>Naloxontraining: Ausbildung von Trainer*innen/Multiplikator*innen</a:t>
            </a:r>
          </a:p>
        </p:txBody>
      </p:sp>
    </p:spTree>
    <p:extLst>
      <p:ext uri="{BB962C8B-B14F-4D97-AF65-F5344CB8AC3E}">
        <p14:creationId xmlns:p14="http://schemas.microsoft.com/office/powerpoint/2010/main" val="1232123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abgerundete Ecken 6">
            <a:extLst>
              <a:ext uri="{FF2B5EF4-FFF2-40B4-BE49-F238E27FC236}">
                <a16:creationId xmlns:a16="http://schemas.microsoft.com/office/drawing/2014/main" id="{578F7A97-B7E9-95C0-3C9B-850F71012060}"/>
              </a:ext>
            </a:extLst>
          </p:cNvPr>
          <p:cNvSpPr/>
          <p:nvPr/>
        </p:nvSpPr>
        <p:spPr>
          <a:xfrm>
            <a:off x="926356" y="1154215"/>
            <a:ext cx="3277125" cy="22747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rPr>
              <a:t>Europa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6" name="Grafik 5" descr="Europa mit einfarbiger Füllung">
            <a:extLst>
              <a:ext uri="{FF2B5EF4-FFF2-40B4-BE49-F238E27FC236}">
                <a16:creationId xmlns:a16="http://schemas.microsoft.com/office/drawing/2014/main" id="{552B005D-9A3C-B5D7-3096-89EDCB56F4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37103" y="1843004"/>
            <a:ext cx="1528870" cy="1528870"/>
          </a:xfrm>
          <a:prstGeom prst="rect">
            <a:avLst/>
          </a:prstGeom>
        </p:spPr>
      </p:pic>
      <p:sp>
        <p:nvSpPr>
          <p:cNvPr id="8" name="Pfeil: nach rechts 7">
            <a:extLst>
              <a:ext uri="{FF2B5EF4-FFF2-40B4-BE49-F238E27FC236}">
                <a16:creationId xmlns:a16="http://schemas.microsoft.com/office/drawing/2014/main" id="{68072086-DB1B-90CC-0528-CA3317CD0DA8}"/>
              </a:ext>
            </a:extLst>
          </p:cNvPr>
          <p:cNvSpPr/>
          <p:nvPr/>
        </p:nvSpPr>
        <p:spPr>
          <a:xfrm>
            <a:off x="4509892" y="2158550"/>
            <a:ext cx="2379945" cy="651354"/>
          </a:xfrm>
          <a:prstGeom prst="rightArrow">
            <a:avLst/>
          </a:prstGeom>
          <a:solidFill>
            <a:srgbClr val="FD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Rechteck: abgerundete Ecken 9">
            <a:extLst>
              <a:ext uri="{FF2B5EF4-FFF2-40B4-BE49-F238E27FC236}">
                <a16:creationId xmlns:a16="http://schemas.microsoft.com/office/drawing/2014/main" id="{A2A5C3AF-55E4-4753-7E3D-532E077B1792}"/>
              </a:ext>
            </a:extLst>
          </p:cNvPr>
          <p:cNvSpPr/>
          <p:nvPr/>
        </p:nvSpPr>
        <p:spPr>
          <a:xfrm>
            <a:off x="7446010" y="1379911"/>
            <a:ext cx="3091406" cy="18233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srgbClr val="3C3C3B"/>
                </a:solidFill>
                <a:effectLst/>
                <a:uLnTx/>
                <a:uFillTx/>
                <a:latin typeface="Arial Rounded MT Bold" panose="020F0704030504030204" pitchFamily="34" charset="0"/>
                <a:ea typeface="+mn-ea"/>
                <a:cs typeface="+mn-cs"/>
              </a:rPr>
              <a:t>Todesfälle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srgbClr val="3C3C3B"/>
                </a:solidFill>
                <a:effectLst/>
                <a:uLnTx/>
                <a:uFillTx/>
                <a:latin typeface="Arial Rounded MT Bold" panose="020F0704030504030204" pitchFamily="34" charset="0"/>
                <a:ea typeface="+mn-ea"/>
                <a:cs typeface="+mn-cs"/>
              </a:rPr>
              <a:t>7500</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2800" kern="1200" dirty="0">
                <a:solidFill>
                  <a:srgbClr val="E63323"/>
                </a:solidFill>
                <a:latin typeface="Calibri"/>
              </a:rPr>
              <a:t>6</a:t>
            </a:r>
            <a:r>
              <a:rPr kumimoji="0" lang="de-DE" sz="2800" b="0" i="0" u="none" strike="noStrike" kern="1200" cap="none" spc="0" normalizeH="0" baseline="0" noProof="0" dirty="0">
                <a:ln>
                  <a:noFill/>
                </a:ln>
                <a:solidFill>
                  <a:srgbClr val="E63323"/>
                </a:solidFill>
                <a:effectLst/>
                <a:uLnTx/>
                <a:uFillTx/>
                <a:latin typeface="Calibri"/>
                <a:ea typeface="+mn-ea"/>
                <a:cs typeface="+mn-cs"/>
              </a:rPr>
              <a:t>0% </a:t>
            </a:r>
            <a:r>
              <a:rPr kumimoji="0" lang="de-DE" sz="2800" b="0" i="0" u="none" strike="noStrike" kern="1200" cap="none" spc="0" normalizeH="0" baseline="0" noProof="0" dirty="0" err="1">
                <a:ln>
                  <a:noFill/>
                </a:ln>
                <a:solidFill>
                  <a:srgbClr val="E63323"/>
                </a:solidFill>
                <a:effectLst/>
                <a:uLnTx/>
                <a:uFillTx/>
                <a:latin typeface="Calibri"/>
                <a:ea typeface="+mn-ea"/>
                <a:cs typeface="+mn-cs"/>
              </a:rPr>
              <a:t>opioidbedingt</a:t>
            </a:r>
            <a:endParaRPr kumimoji="0" lang="de-DE" sz="2800" b="0" i="0" u="none" strike="noStrike" kern="1200" cap="none" spc="0" normalizeH="0" baseline="0" noProof="0" dirty="0">
              <a:ln>
                <a:noFill/>
              </a:ln>
              <a:solidFill>
                <a:srgbClr val="E63323"/>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Rechteck: abgerundete Ecken 10">
            <a:extLst>
              <a:ext uri="{FF2B5EF4-FFF2-40B4-BE49-F238E27FC236}">
                <a16:creationId xmlns:a16="http://schemas.microsoft.com/office/drawing/2014/main" id="{4837D17D-86F6-2A41-7E7F-BE83AFA8C14B}"/>
              </a:ext>
            </a:extLst>
          </p:cNvPr>
          <p:cNvSpPr/>
          <p:nvPr/>
        </p:nvSpPr>
        <p:spPr>
          <a:xfrm>
            <a:off x="913875" y="3545980"/>
            <a:ext cx="3277125" cy="22747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rPr>
              <a:t>Deutschland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13" name="Grafik 12">
            <a:extLst>
              <a:ext uri="{FF2B5EF4-FFF2-40B4-BE49-F238E27FC236}">
                <a16:creationId xmlns:a16="http://schemas.microsoft.com/office/drawing/2014/main" id="{AB6A6D75-1D4C-2ECF-62CF-3C917D6E5E4A}"/>
              </a:ext>
            </a:extLst>
          </p:cNvPr>
          <p:cNvPicPr>
            <a:picLocks noChangeAspect="1"/>
          </p:cNvPicPr>
          <p:nvPr/>
        </p:nvPicPr>
        <p:blipFill>
          <a:blip r:embed="rId5"/>
          <a:stretch>
            <a:fillRect/>
          </a:stretch>
        </p:blipFill>
        <p:spPr>
          <a:xfrm>
            <a:off x="2194746" y="4445900"/>
            <a:ext cx="898571" cy="1108132"/>
          </a:xfrm>
          <a:prstGeom prst="rect">
            <a:avLst/>
          </a:prstGeom>
        </p:spPr>
      </p:pic>
      <p:sp>
        <p:nvSpPr>
          <p:cNvPr id="14" name="Pfeil: nach rechts 13">
            <a:extLst>
              <a:ext uri="{FF2B5EF4-FFF2-40B4-BE49-F238E27FC236}">
                <a16:creationId xmlns:a16="http://schemas.microsoft.com/office/drawing/2014/main" id="{EBEBFC44-1092-B057-2B6D-2E246E27034C}"/>
              </a:ext>
            </a:extLst>
          </p:cNvPr>
          <p:cNvSpPr/>
          <p:nvPr/>
        </p:nvSpPr>
        <p:spPr>
          <a:xfrm>
            <a:off x="4586092" y="4566998"/>
            <a:ext cx="2379945" cy="651354"/>
          </a:xfrm>
          <a:prstGeom prst="rightArrow">
            <a:avLst/>
          </a:prstGeom>
          <a:solidFill>
            <a:srgbClr val="FD7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Rechteck: abgerundete Ecken 14">
            <a:extLst>
              <a:ext uri="{FF2B5EF4-FFF2-40B4-BE49-F238E27FC236}">
                <a16:creationId xmlns:a16="http://schemas.microsoft.com/office/drawing/2014/main" id="{2BC3F7FB-A9A5-1A40-533C-AB1819505F4E}"/>
              </a:ext>
            </a:extLst>
          </p:cNvPr>
          <p:cNvSpPr/>
          <p:nvPr/>
        </p:nvSpPr>
        <p:spPr>
          <a:xfrm>
            <a:off x="7488219" y="4088270"/>
            <a:ext cx="3091406" cy="18233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srgbClr val="3C3C3B"/>
                </a:solidFill>
                <a:effectLst/>
                <a:uLnTx/>
                <a:uFillTx/>
                <a:latin typeface="Arial Rounded MT Bold" panose="020F0704030504030204" pitchFamily="34" charset="0"/>
                <a:ea typeface="+mn-ea"/>
                <a:cs typeface="+mn-cs"/>
              </a:rPr>
              <a:t>Todesfälle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srgbClr val="3C3C3B"/>
                </a:solidFill>
                <a:effectLst/>
                <a:uLnTx/>
                <a:uFillTx/>
                <a:latin typeface="Arial Rounded MT Bold" panose="020F0704030504030204" pitchFamily="34" charset="0"/>
                <a:ea typeface="+mn-ea"/>
                <a:cs typeface="+mn-cs"/>
              </a:rPr>
              <a:t>2150</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2800" kern="1200" dirty="0">
                <a:solidFill>
                  <a:srgbClr val="E63323"/>
                </a:solidFill>
                <a:latin typeface="Calibri"/>
              </a:rPr>
              <a:t>6</a:t>
            </a:r>
            <a:r>
              <a:rPr kumimoji="0" lang="de-DE" sz="2800" b="0" i="0" u="none" strike="noStrike" kern="1200" cap="none" spc="0" normalizeH="0" baseline="0" noProof="0" dirty="0">
                <a:ln>
                  <a:noFill/>
                </a:ln>
                <a:solidFill>
                  <a:srgbClr val="E63323"/>
                </a:solidFill>
                <a:effectLst/>
                <a:uLnTx/>
                <a:uFillTx/>
                <a:latin typeface="Calibri"/>
                <a:ea typeface="+mn-ea"/>
                <a:cs typeface="+mn-cs"/>
              </a:rPr>
              <a:t>0% </a:t>
            </a:r>
            <a:r>
              <a:rPr kumimoji="0" lang="de-DE" sz="2800" b="0" i="0" u="none" strike="noStrike" kern="1200" cap="none" spc="0" normalizeH="0" baseline="0" noProof="0" dirty="0" err="1">
                <a:ln>
                  <a:noFill/>
                </a:ln>
                <a:solidFill>
                  <a:srgbClr val="E63323"/>
                </a:solidFill>
                <a:effectLst/>
                <a:uLnTx/>
                <a:uFillTx/>
                <a:latin typeface="Calibri"/>
                <a:ea typeface="+mn-ea"/>
                <a:cs typeface="+mn-cs"/>
              </a:rPr>
              <a:t>opioidbedingt</a:t>
            </a:r>
            <a:endParaRPr kumimoji="0" lang="de-DE" sz="2800" b="0" i="0" u="none" strike="noStrike" kern="1200" cap="none" spc="0" normalizeH="0" baseline="0" noProof="0" dirty="0">
              <a:ln>
                <a:noFill/>
              </a:ln>
              <a:solidFill>
                <a:srgbClr val="E63323"/>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 name="Titel 1">
            <a:extLst>
              <a:ext uri="{FF2B5EF4-FFF2-40B4-BE49-F238E27FC236}">
                <a16:creationId xmlns:a16="http://schemas.microsoft.com/office/drawing/2014/main" id="{33B7EDB0-9E19-402B-DB0B-0180C0B2CE33}"/>
              </a:ext>
            </a:extLst>
          </p:cNvPr>
          <p:cNvSpPr>
            <a:spLocks noGrp="1"/>
          </p:cNvSpPr>
          <p:nvPr>
            <p:ph type="ctrTitle"/>
          </p:nvPr>
        </p:nvSpPr>
        <p:spPr>
          <a:xfrm>
            <a:off x="2194527" y="313027"/>
            <a:ext cx="7671260" cy="640652"/>
          </a:xfrm>
        </p:spPr>
        <p:txBody>
          <a:bodyPr>
            <a:normAutofit/>
          </a:bodyPr>
          <a:lstStyle/>
          <a:p>
            <a:r>
              <a:rPr lang="de-DE" sz="3600" b="1" dirty="0"/>
              <a:t>NALOXON –die Relevanz 2025</a:t>
            </a:r>
          </a:p>
        </p:txBody>
      </p:sp>
      <p:sp>
        <p:nvSpPr>
          <p:cNvPr id="3" name="Rechteck 2">
            <a:extLst>
              <a:ext uri="{FF2B5EF4-FFF2-40B4-BE49-F238E27FC236}">
                <a16:creationId xmlns:a16="http://schemas.microsoft.com/office/drawing/2014/main" id="{D58823DD-E437-EBAE-3DEA-B2F119665CBD}"/>
              </a:ext>
            </a:extLst>
          </p:cNvPr>
          <p:cNvSpPr/>
          <p:nvPr/>
        </p:nvSpPr>
        <p:spPr bwMode="auto">
          <a:xfrm rot="5400000">
            <a:off x="4818639" y="1452148"/>
            <a:ext cx="640652" cy="998764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4" name="Fußzeilenplatzhalter 3">
            <a:extLst>
              <a:ext uri="{FF2B5EF4-FFF2-40B4-BE49-F238E27FC236}">
                <a16:creationId xmlns:a16="http://schemas.microsoft.com/office/drawing/2014/main" id="{AABB56C0-9216-02DF-45EF-CD0DDE241F1A}"/>
              </a:ext>
            </a:extLst>
          </p:cNvPr>
          <p:cNvSpPr>
            <a:spLocks noGrp="1"/>
          </p:cNvSpPr>
          <p:nvPr>
            <p:ph type="ftr" sz="quarter" idx="11"/>
          </p:nvPr>
        </p:nvSpPr>
        <p:spPr/>
        <p:txBody>
          <a:bodyPr/>
          <a:lstStyle/>
          <a:p>
            <a:r>
              <a:rPr lang="de-DE" dirty="0" err="1"/>
              <a:t>Naloxontraining</a:t>
            </a:r>
            <a:r>
              <a:rPr lang="de-DE" dirty="0"/>
              <a:t>: Ausbildung von Trainer*innen/Multiplikator*innen</a:t>
            </a:r>
          </a:p>
        </p:txBody>
      </p:sp>
    </p:spTree>
    <p:extLst>
      <p:ext uri="{BB962C8B-B14F-4D97-AF65-F5344CB8AC3E}">
        <p14:creationId xmlns:p14="http://schemas.microsoft.com/office/powerpoint/2010/main" val="165103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4"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357028" y="697868"/>
            <a:ext cx="9270124" cy="607848"/>
          </a:xfrm>
        </p:spPr>
        <p:txBody>
          <a:bodyPr>
            <a:normAutofit/>
          </a:bodyPr>
          <a:lstStyle/>
          <a:p>
            <a:pPr algn="l"/>
            <a:r>
              <a:rPr lang="de-DE" sz="3100" b="1" dirty="0"/>
              <a:t>NALOXON – Die rechtliche Komponente</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357028" y="1626519"/>
            <a:ext cx="11176712" cy="1279045"/>
          </a:xfrm>
        </p:spPr>
        <p:txBody>
          <a:bodyPr>
            <a:noAutofit/>
          </a:bodyPr>
          <a:lstStyle/>
          <a:p>
            <a:pPr algn="l"/>
            <a:r>
              <a:rPr lang="de-DE" sz="2200" dirty="0">
                <a:solidFill>
                  <a:srgbClr val="481741"/>
                </a:solidFill>
              </a:rPr>
              <a:t>Der Einsatz des Antidots Naloxon durch Laien (z.B. Angehörige oder Streetworker) bei einer Überdosis ist in Deutschland rechtlich durch den </a:t>
            </a:r>
            <a:r>
              <a:rPr lang="de-DE" sz="2200" b="1" dirty="0">
                <a:solidFill>
                  <a:srgbClr val="481741"/>
                </a:solidFill>
              </a:rPr>
              <a:t>rechtfertigenden Notstand nach § 34 StGB</a:t>
            </a:r>
            <a:r>
              <a:rPr lang="de-DE" sz="2200" dirty="0">
                <a:solidFill>
                  <a:srgbClr val="481741"/>
                </a:solidFill>
              </a:rPr>
              <a:t> abgesichert. Das Gesetz erlaubt die Verletzung eines fremden Rechtsguts (hier: Körperverletzung durch ein Spray), um Leben zu retten</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3040" y="4038246"/>
            <a:ext cx="2159786" cy="1548526"/>
          </a:xfrm>
          <a:prstGeom prst="rect">
            <a:avLst/>
          </a:prstGeom>
        </p:spPr>
      </p:pic>
      <p:sp>
        <p:nvSpPr>
          <p:cNvPr id="4" name="Rechteck 3">
            <a:extLst>
              <a:ext uri="{FF2B5EF4-FFF2-40B4-BE49-F238E27FC236}">
                <a16:creationId xmlns:a16="http://schemas.microsoft.com/office/drawing/2014/main" id="{1668B96B-4348-6741-586B-904AB07A64C1}"/>
              </a:ext>
            </a:extLst>
          </p:cNvPr>
          <p:cNvSpPr/>
          <p:nvPr/>
        </p:nvSpPr>
        <p:spPr bwMode="auto">
          <a:xfrm rot="5400000">
            <a:off x="5606635" y="664151"/>
            <a:ext cx="640652" cy="1156363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6" name="Fußzeilenplatzhalter 5">
            <a:extLst>
              <a:ext uri="{FF2B5EF4-FFF2-40B4-BE49-F238E27FC236}">
                <a16:creationId xmlns:a16="http://schemas.microsoft.com/office/drawing/2014/main" id="{F4B3211C-5E8B-8D97-3CB0-FAB79951A2BA}"/>
              </a:ext>
            </a:extLst>
          </p:cNvPr>
          <p:cNvSpPr>
            <a:spLocks noGrp="1"/>
          </p:cNvSpPr>
          <p:nvPr>
            <p:ph type="ftr" sz="quarter" idx="11"/>
          </p:nvPr>
        </p:nvSpPr>
        <p:spPr/>
        <p:txBody>
          <a:bodyPr/>
          <a:lstStyle/>
          <a:p>
            <a:r>
              <a:rPr lang="de-DE"/>
              <a:t>Naloxontraining: Ausbildung von Trainer*innen/Multiplikator*innen</a:t>
            </a:r>
          </a:p>
        </p:txBody>
      </p:sp>
      <p:sp>
        <p:nvSpPr>
          <p:cNvPr id="9" name="Untertitel 2">
            <a:extLst>
              <a:ext uri="{FF2B5EF4-FFF2-40B4-BE49-F238E27FC236}">
                <a16:creationId xmlns:a16="http://schemas.microsoft.com/office/drawing/2014/main" id="{B5C036B8-2035-500E-F213-EAF108344E18}"/>
              </a:ext>
            </a:extLst>
          </p:cNvPr>
          <p:cNvSpPr txBox="1">
            <a:spLocks/>
          </p:cNvSpPr>
          <p:nvPr/>
        </p:nvSpPr>
        <p:spPr>
          <a:xfrm>
            <a:off x="357028" y="3175000"/>
            <a:ext cx="8409020" cy="268120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a:buNone/>
              <a:defRPr sz="2400" b="0" i="0" kern="1200">
                <a:solidFill>
                  <a:srgbClr val="0064AE"/>
                </a:solidFill>
                <a:latin typeface="Open Sans" charset="0"/>
                <a:ea typeface="Open Sans" charset="0"/>
                <a:cs typeface="Open Sans" charset="0"/>
              </a:defRPr>
            </a:lvl1pPr>
            <a:lvl2pPr marL="457200" indent="0" algn="ctr" defTabSz="914400" rtl="0" eaLnBrk="1" latinLnBrk="0" hangingPunct="1">
              <a:lnSpc>
                <a:spcPct val="90000"/>
              </a:lnSpc>
              <a:spcBef>
                <a:spcPts val="500"/>
              </a:spcBef>
              <a:buFont typeface="Arial"/>
              <a:buNone/>
              <a:defRPr sz="2000" b="0" i="0" kern="1200">
                <a:solidFill>
                  <a:srgbClr val="0064AE"/>
                </a:solidFill>
                <a:latin typeface="Open Sans" charset="0"/>
                <a:ea typeface="Open Sans" charset="0"/>
                <a:cs typeface="Open Sans" charset="0"/>
              </a:defRPr>
            </a:lvl2pPr>
            <a:lvl3pPr marL="914400" indent="0" algn="ctr" defTabSz="914400" rtl="0" eaLnBrk="1" latinLnBrk="0" hangingPunct="1">
              <a:lnSpc>
                <a:spcPct val="90000"/>
              </a:lnSpc>
              <a:spcBef>
                <a:spcPts val="500"/>
              </a:spcBef>
              <a:buFont typeface="Arial"/>
              <a:buNone/>
              <a:defRPr sz="1800" b="0" i="0" kern="1200">
                <a:solidFill>
                  <a:srgbClr val="0064AE"/>
                </a:solidFill>
                <a:latin typeface="Open Sans" charset="0"/>
                <a:ea typeface="Open Sans" charset="0"/>
                <a:cs typeface="Open Sans" charset="0"/>
              </a:defRPr>
            </a:lvl3pPr>
            <a:lvl4pPr marL="1371600" indent="0" algn="ctr" defTabSz="914400" rtl="0" eaLnBrk="1" latinLnBrk="0" hangingPunct="1">
              <a:lnSpc>
                <a:spcPct val="90000"/>
              </a:lnSpc>
              <a:spcBef>
                <a:spcPts val="500"/>
              </a:spcBef>
              <a:buFont typeface="Arial"/>
              <a:buNone/>
              <a:defRPr sz="1600" b="0" i="0" kern="1200">
                <a:solidFill>
                  <a:srgbClr val="0064AE"/>
                </a:solidFill>
                <a:latin typeface="Open Sans" charset="0"/>
                <a:ea typeface="Open Sans" charset="0"/>
                <a:cs typeface="Open Sans" charset="0"/>
              </a:defRPr>
            </a:lvl4pPr>
            <a:lvl5pPr marL="1828800" indent="0" algn="ctr" defTabSz="914400" rtl="0" eaLnBrk="1" latinLnBrk="0" hangingPunct="1">
              <a:lnSpc>
                <a:spcPct val="90000"/>
              </a:lnSpc>
              <a:spcBef>
                <a:spcPts val="500"/>
              </a:spcBef>
              <a:buFont typeface="Arial"/>
              <a:buNone/>
              <a:defRPr sz="1600" b="0" i="0" kern="1200">
                <a:solidFill>
                  <a:srgbClr val="0064AE"/>
                </a:solidFill>
                <a:latin typeface="Open Sans" charset="0"/>
                <a:ea typeface="Open Sans" charset="0"/>
                <a:cs typeface="Open Sans"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de-DE" sz="2200" b="1" u="none" strike="noStrike" dirty="0">
                <a:solidFill>
                  <a:srgbClr val="481741"/>
                </a:solidFill>
                <a:effectLst/>
                <a:latin typeface="Open Sans" panose="020B0606030504020204" pitchFamily="34" charset="0"/>
                <a:ea typeface="Open Sans" panose="020B0606030504020204" pitchFamily="34" charset="0"/>
                <a:cs typeface="Open Sans" panose="020B0606030504020204" pitchFamily="34" charset="0"/>
              </a:rPr>
              <a:t>Interessenabwägung</a:t>
            </a:r>
            <a:r>
              <a:rPr lang="de-DE" sz="2200" b="1" u="none" strike="noStrike" dirty="0">
                <a:solidFill>
                  <a:srgbClr val="481741"/>
                </a:solidFill>
                <a:effectLst/>
                <a:latin typeface="Google Sans"/>
              </a:rPr>
              <a:t>:</a:t>
            </a:r>
            <a:r>
              <a:rPr lang="de-DE" sz="2200" dirty="0">
                <a:solidFill>
                  <a:srgbClr val="481741"/>
                </a:solidFill>
              </a:rPr>
              <a:t> Der Eingriff (die Gabe des Medikaments) ist das mildeste Mittel, um das Leben der betroffenen Person zu retten. Der Nutzen (Lebensrettung) überwiegt den potenziellen Schaden durch die medizinische Maßnahme bei Weitem.</a:t>
            </a:r>
          </a:p>
          <a:p>
            <a:pPr algn="l"/>
            <a:endParaRPr lang="de-DE" sz="2200" dirty="0"/>
          </a:p>
          <a:p>
            <a:pPr algn="l"/>
            <a:r>
              <a:rPr lang="de-DE" sz="2200" b="1" u="none" strike="noStrike" dirty="0">
                <a:solidFill>
                  <a:schemeClr val="accent6">
                    <a:lumMod val="75000"/>
                  </a:schemeClr>
                </a:solidFill>
                <a:effectLst/>
                <a:latin typeface="Open Sans" panose="020B0606030504020204" pitchFamily="34" charset="0"/>
                <a:ea typeface="Open Sans" panose="020B0606030504020204" pitchFamily="34" charset="0"/>
                <a:cs typeface="Open Sans" panose="020B0606030504020204" pitchFamily="34" charset="0"/>
              </a:rPr>
              <a:t>Kein Verstoß gegen das Arzneimittelgesetz:</a:t>
            </a:r>
            <a:r>
              <a:rPr lang="de-DE" sz="2200"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de-DE" sz="2200" dirty="0">
                <a:solidFill>
                  <a:srgbClr val="481741"/>
                </a:solidFill>
                <a:latin typeface="Open Sans" panose="020B0606030504020204" pitchFamily="34" charset="0"/>
                <a:ea typeface="Open Sans" panose="020B0606030504020204" pitchFamily="34" charset="0"/>
                <a:cs typeface="Open Sans" panose="020B0606030504020204" pitchFamily="34" charset="0"/>
              </a:rPr>
              <a:t>Die Hilfeleistung im Notfall macht die Anwendung straffrei</a:t>
            </a:r>
          </a:p>
        </p:txBody>
      </p:sp>
    </p:spTree>
    <p:extLst>
      <p:ext uri="{BB962C8B-B14F-4D97-AF65-F5344CB8AC3E}">
        <p14:creationId xmlns:p14="http://schemas.microsoft.com/office/powerpoint/2010/main" val="337113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755796" y="1181883"/>
            <a:ext cx="9270124" cy="607848"/>
          </a:xfrm>
        </p:spPr>
        <p:txBody>
          <a:bodyPr>
            <a:normAutofit/>
          </a:bodyPr>
          <a:lstStyle/>
          <a:p>
            <a:pPr algn="l"/>
            <a:r>
              <a:rPr lang="de-DE" sz="3100" b="1" dirty="0"/>
              <a:t>NALOXON – DIE REICHWEITE</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755796" y="2025323"/>
            <a:ext cx="11176712" cy="3417094"/>
          </a:xfrm>
        </p:spPr>
        <p:txBody>
          <a:bodyPr/>
          <a:lstStyle/>
          <a:p>
            <a:endParaRPr lang="de-DE" dirty="0"/>
          </a:p>
          <a:p>
            <a:pPr algn="l"/>
            <a:r>
              <a:rPr lang="de-DE" sz="2800" b="1" dirty="0">
                <a:solidFill>
                  <a:schemeClr val="tx1"/>
                </a:solidFill>
              </a:rPr>
              <a:t>Die bisher geringe Verbreitung von Naloxon in Deutschland hat verschiedene Gründe</a:t>
            </a:r>
          </a:p>
          <a:p>
            <a:pPr marL="457200" indent="-457200" algn="l">
              <a:buFontTx/>
              <a:buChar char="-"/>
            </a:pPr>
            <a:r>
              <a:rPr lang="de-DE" sz="2800" dirty="0">
                <a:solidFill>
                  <a:schemeClr val="tx1"/>
                </a:solidFill>
              </a:rPr>
              <a:t>Verschreibungspflicht</a:t>
            </a:r>
          </a:p>
          <a:p>
            <a:pPr marL="457200" indent="-457200" algn="l">
              <a:buFontTx/>
              <a:buChar char="-"/>
            </a:pPr>
            <a:r>
              <a:rPr lang="de-DE" sz="2800" dirty="0">
                <a:solidFill>
                  <a:schemeClr val="tx1"/>
                </a:solidFill>
              </a:rPr>
              <a:t>eingeschränkte Zielgruppe </a:t>
            </a:r>
          </a:p>
          <a:p>
            <a:pPr marL="457200" indent="-457200" algn="l">
              <a:buFontTx/>
              <a:buChar char="-"/>
            </a:pPr>
            <a:r>
              <a:rPr lang="de-DE" sz="2800" dirty="0">
                <a:solidFill>
                  <a:schemeClr val="tx1"/>
                </a:solidFill>
              </a:rPr>
              <a:t>Skepsis der </a:t>
            </a:r>
            <a:r>
              <a:rPr lang="de-DE" sz="2800" dirty="0" err="1">
                <a:solidFill>
                  <a:schemeClr val="tx1"/>
                </a:solidFill>
              </a:rPr>
              <a:t>Ärzt</a:t>
            </a:r>
            <a:r>
              <a:rPr lang="de-DE" sz="2800" dirty="0">
                <a:solidFill>
                  <a:schemeClr val="tx1"/>
                </a:solidFill>
              </a:rPr>
              <a:t>*innen </a:t>
            </a:r>
          </a:p>
          <a:p>
            <a:endParaRPr lang="de-DE" sz="2800" b="1" dirty="0">
              <a:solidFill>
                <a:schemeClr val="tx1"/>
              </a:solidFill>
            </a:endParaRPr>
          </a:p>
          <a:p>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6869" y="3104355"/>
            <a:ext cx="4029335" cy="2888957"/>
          </a:xfrm>
          <a:prstGeom prst="rect">
            <a:avLst/>
          </a:prstGeom>
        </p:spPr>
      </p:pic>
      <p:sp>
        <p:nvSpPr>
          <p:cNvPr id="4" name="Rechteck 3">
            <a:extLst>
              <a:ext uri="{FF2B5EF4-FFF2-40B4-BE49-F238E27FC236}">
                <a16:creationId xmlns:a16="http://schemas.microsoft.com/office/drawing/2014/main" id="{1668B96B-4348-6741-586B-904AB07A64C1}"/>
              </a:ext>
            </a:extLst>
          </p:cNvPr>
          <p:cNvSpPr/>
          <p:nvPr/>
        </p:nvSpPr>
        <p:spPr bwMode="auto">
          <a:xfrm rot="5400000">
            <a:off x="5718499" y="552287"/>
            <a:ext cx="640652" cy="1178736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6" name="Fußzeilenplatzhalter 5">
            <a:extLst>
              <a:ext uri="{FF2B5EF4-FFF2-40B4-BE49-F238E27FC236}">
                <a16:creationId xmlns:a16="http://schemas.microsoft.com/office/drawing/2014/main" id="{F4B3211C-5E8B-8D97-3CB0-FAB79951A2BA}"/>
              </a:ext>
            </a:extLst>
          </p:cNvPr>
          <p:cNvSpPr>
            <a:spLocks noGrp="1"/>
          </p:cNvSpPr>
          <p:nvPr>
            <p:ph type="ftr" sz="quarter" idx="11"/>
          </p:nvPr>
        </p:nvSpPr>
        <p:spPr/>
        <p:txBody>
          <a:bodyPr/>
          <a:lstStyle/>
          <a:p>
            <a:r>
              <a:rPr lang="de-DE"/>
              <a:t>Naloxontraining: Ausbildung von Trainer*innen/Multiplikator*innen</a:t>
            </a:r>
          </a:p>
        </p:txBody>
      </p:sp>
    </p:spTree>
    <p:extLst>
      <p:ext uri="{BB962C8B-B14F-4D97-AF65-F5344CB8AC3E}">
        <p14:creationId xmlns:p14="http://schemas.microsoft.com/office/powerpoint/2010/main" val="2972680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108114" y="407897"/>
            <a:ext cx="9270124" cy="607848"/>
          </a:xfrm>
        </p:spPr>
        <p:txBody>
          <a:bodyPr>
            <a:normAutofit/>
          </a:bodyPr>
          <a:lstStyle/>
          <a:p>
            <a:r>
              <a:rPr lang="de-DE" sz="3100" b="1" dirty="0"/>
              <a:t>NALOXON – DIE EVIDENZ </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86498" y="1277001"/>
            <a:ext cx="12097266" cy="502230"/>
          </a:xfrm>
        </p:spPr>
        <p:txBody>
          <a:bodyPr>
            <a:normAutofit/>
          </a:bodyPr>
          <a:lstStyle/>
          <a:p>
            <a:r>
              <a:rPr lang="de-DE" sz="2800" b="1" dirty="0">
                <a:solidFill>
                  <a:schemeClr val="tx1"/>
                </a:solidFill>
                <a:latin typeface="Calibri" panose="020F0502020204030204" pitchFamily="34" charset="0"/>
                <a:cs typeface="Calibri" panose="020F0502020204030204" pitchFamily="34" charset="0"/>
              </a:rPr>
              <a:t>2 Modellprojekte in Deutschland „</a:t>
            </a:r>
            <a:r>
              <a:rPr lang="de-DE" sz="2800" b="1" dirty="0" err="1">
                <a:solidFill>
                  <a:schemeClr val="tx1"/>
                </a:solidFill>
                <a:latin typeface="Calibri" panose="020F0502020204030204" pitchFamily="34" charset="0"/>
                <a:cs typeface="Calibri" panose="020F0502020204030204" pitchFamily="34" charset="0"/>
              </a:rPr>
              <a:t>bayTHN</a:t>
            </a:r>
            <a:r>
              <a:rPr lang="de-DE" sz="2800" b="1" dirty="0">
                <a:solidFill>
                  <a:schemeClr val="tx1"/>
                </a:solidFill>
                <a:latin typeface="Calibri" panose="020F0502020204030204" pitchFamily="34" charset="0"/>
                <a:cs typeface="Calibri" panose="020F0502020204030204" pitchFamily="34" charset="0"/>
              </a:rPr>
              <a:t>“ und „</a:t>
            </a:r>
            <a:r>
              <a:rPr lang="de-DE" sz="2800" b="1" dirty="0" err="1">
                <a:solidFill>
                  <a:schemeClr val="tx1"/>
                </a:solidFill>
                <a:latin typeface="Calibri" panose="020F0502020204030204" pitchFamily="34" charset="0"/>
                <a:cs typeface="Calibri" panose="020F0502020204030204" pitchFamily="34" charset="0"/>
              </a:rPr>
              <a:t>NALtrain</a:t>
            </a:r>
            <a:r>
              <a:rPr lang="de-DE" sz="2800" b="1" dirty="0">
                <a:solidFill>
                  <a:schemeClr val="tx1"/>
                </a:solidFill>
                <a:latin typeface="Calibri" panose="020F0502020204030204" pitchFamily="34" charset="0"/>
                <a:cs typeface="Calibri" panose="020F0502020204030204" pitchFamily="34" charset="0"/>
              </a:rPr>
              <a:t>“ schafften Fakten</a:t>
            </a:r>
          </a:p>
          <a:p>
            <a:endParaRPr lang="de-DE" sz="2800" b="1" dirty="0">
              <a:solidFill>
                <a:schemeClr val="tx1"/>
              </a:solidFill>
            </a:endParaRPr>
          </a:p>
          <a:p>
            <a:endParaRPr lang="de-DE" dirty="0"/>
          </a:p>
        </p:txBody>
      </p:sp>
      <p:graphicFrame>
        <p:nvGraphicFramePr>
          <p:cNvPr id="5" name="Tabelle 4"/>
          <p:cNvGraphicFramePr>
            <a:graphicFrameLocks noGrp="1"/>
          </p:cNvGraphicFramePr>
          <p:nvPr/>
        </p:nvGraphicFramePr>
        <p:xfrm>
          <a:off x="129747" y="1717818"/>
          <a:ext cx="12010768" cy="3405907"/>
        </p:xfrm>
        <a:graphic>
          <a:graphicData uri="http://schemas.openxmlformats.org/drawingml/2006/table">
            <a:tbl>
              <a:tblPr firstRow="1" bandRow="1">
                <a:tableStyleId>{5C22544A-7EE6-4342-B048-85BDC9FD1C3A}</a:tableStyleId>
              </a:tblPr>
              <a:tblGrid>
                <a:gridCol w="3873293">
                  <a:extLst>
                    <a:ext uri="{9D8B030D-6E8A-4147-A177-3AD203B41FA5}">
                      <a16:colId xmlns:a16="http://schemas.microsoft.com/office/drawing/2014/main" val="3657863405"/>
                    </a:ext>
                  </a:extLst>
                </a:gridCol>
                <a:gridCol w="8137475">
                  <a:extLst>
                    <a:ext uri="{9D8B030D-6E8A-4147-A177-3AD203B41FA5}">
                      <a16:colId xmlns:a16="http://schemas.microsoft.com/office/drawing/2014/main" val="707200857"/>
                    </a:ext>
                  </a:extLst>
                </a:gridCol>
              </a:tblGrid>
              <a:tr h="352666">
                <a:tc>
                  <a:txBody>
                    <a:bodyPr/>
                    <a:lstStyle/>
                    <a:p>
                      <a:r>
                        <a:rPr lang="de-DE" cap="small" dirty="0"/>
                        <a:t>Annahmen</a:t>
                      </a:r>
                      <a:r>
                        <a:rPr lang="de-DE" cap="small" baseline="0" dirty="0"/>
                        <a:t> / Vorbehalte </a:t>
                      </a:r>
                      <a:endParaRPr lang="de-DE" cap="small" dirty="0"/>
                    </a:p>
                  </a:txBody>
                  <a:tcPr/>
                </a:tc>
                <a:tc>
                  <a:txBody>
                    <a:bodyPr/>
                    <a:lstStyle/>
                    <a:p>
                      <a:r>
                        <a:rPr lang="de-DE" cap="small" dirty="0"/>
                        <a:t>Die</a:t>
                      </a:r>
                      <a:r>
                        <a:rPr lang="de-DE" cap="small" baseline="0" dirty="0"/>
                        <a:t> wissenschaftliche Evidenz</a:t>
                      </a:r>
                      <a:endParaRPr lang="de-DE" cap="small" dirty="0"/>
                    </a:p>
                  </a:txBody>
                  <a:tcPr/>
                </a:tc>
                <a:extLst>
                  <a:ext uri="{0D108BD9-81ED-4DB2-BD59-A6C34878D82A}">
                    <a16:rowId xmlns:a16="http://schemas.microsoft.com/office/drawing/2014/main" val="3132634742"/>
                  </a:ext>
                </a:extLst>
              </a:tr>
              <a:tr h="881666">
                <a:tc>
                  <a:txBody>
                    <a:bodyPr/>
                    <a:lstStyle/>
                    <a:p>
                      <a:r>
                        <a:rPr lang="de-DE" b="0" dirty="0">
                          <a:latin typeface="Calibri" panose="020F0502020204030204" pitchFamily="34" charset="0"/>
                          <a:cs typeface="Calibri" panose="020F0502020204030204" pitchFamily="34" charset="0"/>
                        </a:rPr>
                        <a:t>Laien</a:t>
                      </a:r>
                      <a:r>
                        <a:rPr lang="de-DE" b="0" baseline="0" dirty="0">
                          <a:latin typeface="Calibri" panose="020F0502020204030204" pitchFamily="34" charset="0"/>
                          <a:cs typeface="Calibri" panose="020F0502020204030204" pitchFamily="34" charset="0"/>
                        </a:rPr>
                        <a:t> ( Drogenkonsument*innen) treffen im Notfall </a:t>
                      </a:r>
                      <a:r>
                        <a:rPr lang="de-DE" b="1" baseline="0" dirty="0">
                          <a:latin typeface="Calibri" panose="020F0502020204030204" pitchFamily="34" charset="0"/>
                          <a:cs typeface="Calibri" panose="020F0502020204030204" pitchFamily="34" charset="0"/>
                        </a:rPr>
                        <a:t>falsche Entscheidungen</a:t>
                      </a:r>
                      <a:endParaRPr lang="de-DE" b="1" dirty="0">
                        <a:latin typeface="Calibri" panose="020F0502020204030204" pitchFamily="34" charset="0"/>
                        <a:cs typeface="Calibri" panose="020F0502020204030204" pitchFamily="34" charset="0"/>
                      </a:endParaRPr>
                    </a:p>
                  </a:txBody>
                  <a:tcPr/>
                </a:tc>
                <a:tc>
                  <a:txBody>
                    <a:bodyPr/>
                    <a:lstStyle/>
                    <a:p>
                      <a:r>
                        <a:rPr lang="de-DE" b="0" dirty="0">
                          <a:latin typeface="Calibri" panose="020F0502020204030204" pitchFamily="34" charset="0"/>
                          <a:cs typeface="Calibri" panose="020F0502020204030204" pitchFamily="34" charset="0"/>
                        </a:rPr>
                        <a:t>Nach Kurzinterventionen, oder Fortbildungen sind</a:t>
                      </a:r>
                      <a:r>
                        <a:rPr lang="de-DE" b="0" baseline="0" dirty="0">
                          <a:latin typeface="Calibri" panose="020F0502020204030204" pitchFamily="34" charset="0"/>
                          <a:cs typeface="Calibri" panose="020F0502020204030204" pitchFamily="34" charset="0"/>
                        </a:rPr>
                        <a:t> </a:t>
                      </a:r>
                      <a:r>
                        <a:rPr lang="de-DE" b="0" dirty="0">
                          <a:latin typeface="Calibri" panose="020F0502020204030204" pitchFamily="34" charset="0"/>
                          <a:cs typeface="Calibri" panose="020F0502020204030204" pitchFamily="34" charset="0"/>
                        </a:rPr>
                        <a:t>Drogenkonsument*innen </a:t>
                      </a:r>
                      <a:r>
                        <a:rPr lang="de-DE" b="1" dirty="0">
                          <a:latin typeface="Calibri" panose="020F0502020204030204" pitchFamily="34" charset="0"/>
                          <a:cs typeface="Calibri" panose="020F0502020204030204" pitchFamily="34" charset="0"/>
                        </a:rPr>
                        <a:t>handlungssicher</a:t>
                      </a:r>
                      <a:r>
                        <a:rPr lang="de-DE" b="0" dirty="0">
                          <a:latin typeface="Calibri" panose="020F0502020204030204" pitchFamily="34" charset="0"/>
                          <a:cs typeface="Calibri" panose="020F0502020204030204" pitchFamily="34" charset="0"/>
                        </a:rPr>
                        <a:t> und</a:t>
                      </a:r>
                      <a:r>
                        <a:rPr lang="de-DE" b="0" baseline="0" dirty="0">
                          <a:latin typeface="Calibri" panose="020F0502020204030204" pitchFamily="34" charset="0"/>
                          <a:cs typeface="Calibri" panose="020F0502020204030204" pitchFamily="34" charset="0"/>
                        </a:rPr>
                        <a:t> agieren </a:t>
                      </a:r>
                      <a:r>
                        <a:rPr lang="de-DE" b="1" baseline="0" dirty="0">
                          <a:latin typeface="Calibri" panose="020F0502020204030204" pitchFamily="34" charset="0"/>
                          <a:cs typeface="Calibri" panose="020F0502020204030204" pitchFamily="34" charset="0"/>
                        </a:rPr>
                        <a:t>verantwortlich </a:t>
                      </a:r>
                      <a:endParaRPr lang="de-DE" b="1"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79508019"/>
                  </a:ext>
                </a:extLst>
              </a:tr>
              <a:tr h="617166">
                <a:tc>
                  <a:txBody>
                    <a:bodyPr/>
                    <a:lstStyle/>
                    <a:p>
                      <a:r>
                        <a:rPr lang="de-DE" b="0" baseline="0" dirty="0">
                          <a:latin typeface="Calibri" panose="020F0502020204030204" pitchFamily="34" charset="0"/>
                          <a:cs typeface="Calibri" panose="020F0502020204030204" pitchFamily="34" charset="0"/>
                        </a:rPr>
                        <a:t>Drogenkonsument*innen </a:t>
                      </a:r>
                      <a:r>
                        <a:rPr lang="de-DE" b="1" baseline="0" dirty="0">
                          <a:latin typeface="Calibri" panose="020F0502020204030204" pitchFamily="34" charset="0"/>
                          <a:cs typeface="Calibri" panose="020F0502020204030204" pitchFamily="34" charset="0"/>
                        </a:rPr>
                        <a:t>verlieren</a:t>
                      </a:r>
                      <a:r>
                        <a:rPr lang="de-DE" b="0" baseline="0" dirty="0">
                          <a:latin typeface="Calibri" panose="020F0502020204030204" pitchFamily="34" charset="0"/>
                          <a:cs typeface="Calibri" panose="020F0502020204030204" pitchFamily="34" charset="0"/>
                        </a:rPr>
                        <a:t> das Nasenspray</a:t>
                      </a:r>
                      <a:endParaRPr lang="de-DE" b="0" dirty="0">
                        <a:latin typeface="Calibri" panose="020F0502020204030204" pitchFamily="34" charset="0"/>
                        <a:cs typeface="Calibri" panose="020F0502020204030204" pitchFamily="34" charset="0"/>
                      </a:endParaRPr>
                    </a:p>
                  </a:txBody>
                  <a:tcPr/>
                </a:tc>
                <a:tc>
                  <a:txBody>
                    <a:bodyPr/>
                    <a:lstStyle/>
                    <a:p>
                      <a:r>
                        <a:rPr lang="de-DE" b="0" dirty="0">
                          <a:latin typeface="Calibri" panose="020F0502020204030204" pitchFamily="34" charset="0"/>
                          <a:cs typeface="Calibri" panose="020F0502020204030204" pitchFamily="34" charset="0"/>
                        </a:rPr>
                        <a:t>BayTHN zeigte nach 29 Wochen </a:t>
                      </a:r>
                      <a:r>
                        <a:rPr lang="de-DE" b="1" dirty="0">
                          <a:latin typeface="Calibri" panose="020F0502020204030204" pitchFamily="34" charset="0"/>
                          <a:cs typeface="Calibri" panose="020F0502020204030204" pitchFamily="34" charset="0"/>
                        </a:rPr>
                        <a:t>kaum</a:t>
                      </a:r>
                      <a:r>
                        <a:rPr lang="de-DE" b="1" baseline="0" dirty="0">
                          <a:latin typeface="Calibri" panose="020F0502020204030204" pitchFamily="34" charset="0"/>
                          <a:cs typeface="Calibri" panose="020F0502020204030204" pitchFamily="34" charset="0"/>
                        </a:rPr>
                        <a:t> Verluste</a:t>
                      </a:r>
                      <a:r>
                        <a:rPr lang="de-DE" b="0" baseline="0" dirty="0">
                          <a:latin typeface="Calibri" panose="020F0502020204030204" pitchFamily="34" charset="0"/>
                          <a:cs typeface="Calibri" panose="020F0502020204030204" pitchFamily="34" charset="0"/>
                        </a:rPr>
                        <a:t> des Medikaments. (1%)</a:t>
                      </a:r>
                      <a:endParaRPr lang="de-DE" b="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51779452"/>
                  </a:ext>
                </a:extLst>
              </a:tr>
              <a:tr h="395462">
                <a:tc>
                  <a:txBody>
                    <a:bodyPr/>
                    <a:lstStyle/>
                    <a:p>
                      <a:r>
                        <a:rPr lang="de-DE" b="0" dirty="0">
                          <a:latin typeface="Calibri" panose="020F0502020204030204" pitchFamily="34" charset="0"/>
                          <a:cs typeface="Calibri" panose="020F0502020204030204" pitchFamily="34" charset="0"/>
                        </a:rPr>
                        <a:t>Naloxon fördert </a:t>
                      </a:r>
                      <a:r>
                        <a:rPr lang="de-DE" b="1" dirty="0">
                          <a:latin typeface="Calibri" panose="020F0502020204030204" pitchFamily="34" charset="0"/>
                          <a:cs typeface="Calibri" panose="020F0502020204030204" pitchFamily="34" charset="0"/>
                        </a:rPr>
                        <a:t>riskanten Konsum</a:t>
                      </a:r>
                      <a:r>
                        <a:rPr lang="de-DE" b="0" dirty="0">
                          <a:latin typeface="Calibri" panose="020F0502020204030204" pitchFamily="34" charset="0"/>
                          <a:cs typeface="Calibri" panose="020F0502020204030204" pitchFamily="34" charset="0"/>
                        </a:rPr>
                        <a:t> </a:t>
                      </a:r>
                    </a:p>
                  </a:txBody>
                  <a:tcPr/>
                </a:tc>
                <a:tc>
                  <a:txBody>
                    <a:bodyPr/>
                    <a:lstStyle/>
                    <a:p>
                      <a:r>
                        <a:rPr lang="de-DE" b="0" dirty="0">
                          <a:latin typeface="Calibri" panose="020F0502020204030204" pitchFamily="34" charset="0"/>
                          <a:cs typeface="Calibri" panose="020F0502020204030204" pitchFamily="34" charset="0"/>
                        </a:rPr>
                        <a:t>Es gab </a:t>
                      </a:r>
                      <a:r>
                        <a:rPr lang="de-DE" b="1" dirty="0">
                          <a:latin typeface="Calibri" panose="020F0502020204030204" pitchFamily="34" charset="0"/>
                          <a:cs typeface="Calibri" panose="020F0502020204030204" pitchFamily="34" charset="0"/>
                        </a:rPr>
                        <a:t>keine Hinweise</a:t>
                      </a:r>
                      <a:r>
                        <a:rPr lang="de-DE" b="0" dirty="0">
                          <a:latin typeface="Calibri" panose="020F0502020204030204" pitchFamily="34" charset="0"/>
                          <a:cs typeface="Calibri" panose="020F0502020204030204" pitchFamily="34" charset="0"/>
                        </a:rPr>
                        <a:t> auf eine Zunahme eines riskanten Konsumverhaltens </a:t>
                      </a:r>
                    </a:p>
                  </a:txBody>
                  <a:tcPr/>
                </a:tc>
                <a:extLst>
                  <a:ext uri="{0D108BD9-81ED-4DB2-BD59-A6C34878D82A}">
                    <a16:rowId xmlns:a16="http://schemas.microsoft.com/office/drawing/2014/main" val="2086280750"/>
                  </a:ext>
                </a:extLst>
              </a:tr>
              <a:tr h="406400">
                <a:tc>
                  <a:txBody>
                    <a:bodyPr/>
                    <a:lstStyle/>
                    <a:p>
                      <a:r>
                        <a:rPr lang="de-DE" b="0" dirty="0">
                          <a:latin typeface="Calibri" panose="020F0502020204030204" pitchFamily="34" charset="0"/>
                          <a:cs typeface="Calibri" panose="020F0502020204030204" pitchFamily="34" charset="0"/>
                        </a:rPr>
                        <a:t>Es wird </a:t>
                      </a:r>
                      <a:r>
                        <a:rPr lang="de-DE" b="1" dirty="0">
                          <a:latin typeface="Calibri" panose="020F0502020204030204" pitchFamily="34" charset="0"/>
                          <a:cs typeface="Calibri" panose="020F0502020204030204" pitchFamily="34" charset="0"/>
                        </a:rPr>
                        <a:t>kein Rettungswagen</a:t>
                      </a:r>
                      <a:r>
                        <a:rPr lang="de-DE" b="0" dirty="0">
                          <a:latin typeface="Calibri" panose="020F0502020204030204" pitchFamily="34" charset="0"/>
                          <a:cs typeface="Calibri" panose="020F0502020204030204" pitchFamily="34" charset="0"/>
                        </a:rPr>
                        <a:t> gerufen</a:t>
                      </a:r>
                    </a:p>
                  </a:txBody>
                  <a:tcPr/>
                </a:tc>
                <a:tc>
                  <a:txBody>
                    <a:bodyPr/>
                    <a:lstStyle/>
                    <a:p>
                      <a:r>
                        <a:rPr lang="de-DE" b="0" dirty="0">
                          <a:latin typeface="Calibri" panose="020F0502020204030204" pitchFamily="34" charset="0"/>
                          <a:cs typeface="Calibri" panose="020F0502020204030204" pitchFamily="34" charset="0"/>
                        </a:rPr>
                        <a:t>In ca. 60%</a:t>
                      </a:r>
                      <a:r>
                        <a:rPr lang="de-DE" b="0" baseline="0" dirty="0">
                          <a:latin typeface="Calibri" panose="020F0502020204030204" pitchFamily="34" charset="0"/>
                          <a:cs typeface="Calibri" panose="020F0502020204030204" pitchFamily="34" charset="0"/>
                        </a:rPr>
                        <a:t> der Fälle wird nach dem Einsatz von Naloxon ein </a:t>
                      </a:r>
                      <a:r>
                        <a:rPr lang="de-DE" b="1" baseline="0" dirty="0">
                          <a:latin typeface="Calibri" panose="020F0502020204030204" pitchFamily="34" charset="0"/>
                          <a:cs typeface="Calibri" panose="020F0502020204030204" pitchFamily="34" charset="0"/>
                        </a:rPr>
                        <a:t>Rettungswagen gerufen</a:t>
                      </a:r>
                      <a:r>
                        <a:rPr lang="de-DE" b="0" baseline="0" dirty="0">
                          <a:latin typeface="Calibri" panose="020F0502020204030204" pitchFamily="34" charset="0"/>
                          <a:cs typeface="Calibri" panose="020F0502020204030204" pitchFamily="34" charset="0"/>
                        </a:rPr>
                        <a:t> </a:t>
                      </a:r>
                      <a:endParaRPr lang="de-DE" b="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03179469"/>
                  </a:ext>
                </a:extLst>
              </a:tr>
              <a:tr h="683805">
                <a:tc>
                  <a:txBody>
                    <a:bodyPr/>
                    <a:lstStyle/>
                    <a:p>
                      <a:r>
                        <a:rPr lang="de-DE" b="1" dirty="0">
                          <a:latin typeface="Calibri" panose="020F0502020204030204" pitchFamily="34" charset="0"/>
                          <a:cs typeface="Calibri" panose="020F0502020204030204" pitchFamily="34" charset="0"/>
                        </a:rPr>
                        <a:t>Regresse</a:t>
                      </a:r>
                      <a:r>
                        <a:rPr lang="de-DE" b="0" baseline="0" dirty="0">
                          <a:latin typeface="Calibri" panose="020F0502020204030204" pitchFamily="34" charset="0"/>
                          <a:cs typeface="Calibri" panose="020F0502020204030204" pitchFamily="34" charset="0"/>
                        </a:rPr>
                        <a:t> bei erhöhter Verordnung </a:t>
                      </a:r>
                      <a:endParaRPr lang="de-DE" b="0" dirty="0">
                        <a:latin typeface="Calibri" panose="020F0502020204030204" pitchFamily="34" charset="0"/>
                        <a:cs typeface="Calibri" panose="020F0502020204030204" pitchFamily="34" charset="0"/>
                      </a:endParaRPr>
                    </a:p>
                  </a:txBody>
                  <a:tcPr/>
                </a:tc>
                <a:tc>
                  <a:txBody>
                    <a:bodyPr/>
                    <a:lstStyle/>
                    <a:p>
                      <a:r>
                        <a:rPr lang="de-DE" b="1" dirty="0">
                          <a:latin typeface="Calibri" panose="020F0502020204030204" pitchFamily="34" charset="0"/>
                          <a:cs typeface="Calibri" panose="020F0502020204030204" pitchFamily="34" charset="0"/>
                        </a:rPr>
                        <a:t>Kein Regress oder Nachfragen</a:t>
                      </a:r>
                      <a:r>
                        <a:rPr lang="de-DE" b="0" dirty="0">
                          <a:latin typeface="Calibri" panose="020F0502020204030204" pitchFamily="34" charset="0"/>
                          <a:cs typeface="Calibri" panose="020F0502020204030204" pitchFamily="34" charset="0"/>
                        </a:rPr>
                        <a:t> im Hinblick auf Naloxonverordnung im Rahmen beider Modellprojekte.</a:t>
                      </a:r>
                    </a:p>
                  </a:txBody>
                  <a:tcPr/>
                </a:tc>
                <a:extLst>
                  <a:ext uri="{0D108BD9-81ED-4DB2-BD59-A6C34878D82A}">
                    <a16:rowId xmlns:a16="http://schemas.microsoft.com/office/drawing/2014/main" val="2477244955"/>
                  </a:ext>
                </a:extLst>
              </a:tr>
            </a:tbl>
          </a:graphicData>
        </a:graphic>
      </p:graphicFrame>
      <p:sp>
        <p:nvSpPr>
          <p:cNvPr id="7" name="Untertitel 2">
            <a:extLst>
              <a:ext uri="{FF2B5EF4-FFF2-40B4-BE49-F238E27FC236}">
                <a16:creationId xmlns:a16="http://schemas.microsoft.com/office/drawing/2014/main" id="{E6170ACF-D44E-400D-8CA6-E017FC0A3905}"/>
              </a:ext>
            </a:extLst>
          </p:cNvPr>
          <p:cNvSpPr txBox="1">
            <a:spLocks/>
          </p:cNvSpPr>
          <p:nvPr/>
        </p:nvSpPr>
        <p:spPr>
          <a:xfrm>
            <a:off x="1513841" y="5257264"/>
            <a:ext cx="9144000" cy="818416"/>
          </a:xfrm>
          <a:prstGeom prst="rect">
            <a:avLst/>
          </a:prstGeom>
          <a:solidFill>
            <a:srgbClr val="A386AA"/>
          </a:solidFill>
          <a:ln w="22225">
            <a:noFill/>
          </a:ln>
        </p:spPr>
        <p:txBody>
          <a:bodyPr vert="horz" lIns="91440" tIns="45720" rIns="91440" bIns="45720" rtlCol="0" anchor="t">
            <a:normAutofit fontScale="62500" lnSpcReduction="20000"/>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0" marR="0" lvl="0" indent="0" algn="ctr" defTabSz="457200" rtl="0" eaLnBrk="1" fontAlgn="auto" latinLnBrk="0" hangingPunct="1">
              <a:lnSpc>
                <a:spcPct val="100000"/>
              </a:lnSpc>
              <a:spcBef>
                <a:spcPct val="20000"/>
              </a:spcBef>
              <a:spcAft>
                <a:spcPts val="600"/>
              </a:spcAft>
              <a:buClr>
                <a:srgbClr val="3C3C3B"/>
              </a:buClr>
              <a:buSzPct val="80000"/>
              <a:buFont typeface="Wingdings 3" panose="05040102010807070707" pitchFamily="18" charset="2"/>
              <a:buNone/>
              <a:tabLst/>
              <a:defRPr/>
            </a:pPr>
            <a:r>
              <a:rPr kumimoji="0" lang="de-DE" sz="3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THN wurde in beiden Modellprojekten etwa 200x </a:t>
            </a:r>
            <a:br>
              <a:rPr kumimoji="0" lang="de-DE" sz="3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de-DE" sz="3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bei Opioidüberdosierungen erfolgreich eingesetzt – </a:t>
            </a:r>
            <a:r>
              <a:rPr kumimoji="0" lang="de-DE" sz="3800" b="1" i="0" u="none" strike="noStrike" kern="1200" cap="none" spc="0" normalizeH="0" baseline="0" noProof="0" dirty="0">
                <a:ln>
                  <a:noFill/>
                </a:ln>
                <a:solidFill>
                  <a:srgbClr val="BBD043">
                    <a:lumMod val="40000"/>
                    <a:lumOff val="60000"/>
                  </a:srgbClr>
                </a:solidFill>
                <a:effectLst/>
                <a:uLnTx/>
                <a:uFillTx/>
                <a:latin typeface="Calibri" panose="020F0502020204030204" pitchFamily="34" charset="0"/>
                <a:ea typeface="+mn-ea"/>
                <a:cs typeface="Calibri" panose="020F0502020204030204" pitchFamily="34" charset="0"/>
              </a:rPr>
              <a:t>niemand verstarb</a:t>
            </a:r>
          </a:p>
          <a:p>
            <a:pPr marL="0" marR="0" lvl="0" indent="0" algn="l" defTabSz="457200" rtl="0" eaLnBrk="1" fontAlgn="auto" latinLnBrk="0" hangingPunct="1">
              <a:lnSpc>
                <a:spcPct val="100000"/>
              </a:lnSpc>
              <a:spcBef>
                <a:spcPct val="20000"/>
              </a:spcBef>
              <a:spcAft>
                <a:spcPts val="600"/>
              </a:spcAft>
              <a:buClr>
                <a:srgbClr val="3C3C3B"/>
              </a:buClr>
              <a:buSzPct val="80000"/>
              <a:buFont typeface="Wingdings 3" panose="05040102010807070707" pitchFamily="18" charset="2"/>
              <a:buNone/>
              <a:tabLst/>
              <a:defRPr/>
            </a:pPr>
            <a:endParaRPr kumimoji="0" lang="de-DE" sz="2800" b="1"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600"/>
              </a:spcAft>
              <a:buClr>
                <a:srgbClr val="3C3C3B"/>
              </a:buClr>
              <a:buSzPct val="80000"/>
              <a:buFont typeface="Wingdings 3" panose="05040102010807070707" pitchFamily="18" charset="2"/>
              <a:buNone/>
              <a:tabLst/>
              <a:defRPr/>
            </a:pPr>
            <a:endParaRPr kumimoji="0" lang="de-DE" sz="21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 name="Rechteck 3">
            <a:extLst>
              <a:ext uri="{FF2B5EF4-FFF2-40B4-BE49-F238E27FC236}">
                <a16:creationId xmlns:a16="http://schemas.microsoft.com/office/drawing/2014/main" id="{C0247B40-F024-E846-146D-8E9F06087236}"/>
              </a:ext>
            </a:extLst>
          </p:cNvPr>
          <p:cNvSpPr/>
          <p:nvPr/>
        </p:nvSpPr>
        <p:spPr bwMode="auto">
          <a:xfrm rot="5400000">
            <a:off x="5569819" y="671939"/>
            <a:ext cx="640652" cy="1154806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8" name="Fußzeilenplatzhalter 7">
            <a:extLst>
              <a:ext uri="{FF2B5EF4-FFF2-40B4-BE49-F238E27FC236}">
                <a16:creationId xmlns:a16="http://schemas.microsoft.com/office/drawing/2014/main" id="{5336CA12-CE0F-5713-FE0A-26325B75DDE8}"/>
              </a:ext>
            </a:extLst>
          </p:cNvPr>
          <p:cNvSpPr>
            <a:spLocks noGrp="1"/>
          </p:cNvSpPr>
          <p:nvPr>
            <p:ph type="ftr" sz="quarter" idx="11"/>
          </p:nvPr>
        </p:nvSpPr>
        <p:spPr/>
        <p:txBody>
          <a:bodyPr/>
          <a:lstStyle/>
          <a:p>
            <a:r>
              <a:rPr lang="de-DE"/>
              <a:t>Naloxontraining: Ausbildung von Trainer*innen/Multiplikator*innen</a:t>
            </a:r>
          </a:p>
        </p:txBody>
      </p:sp>
    </p:spTree>
    <p:extLst>
      <p:ext uri="{BB962C8B-B14F-4D97-AF65-F5344CB8AC3E}">
        <p14:creationId xmlns:p14="http://schemas.microsoft.com/office/powerpoint/2010/main" val="12480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92404" y="264851"/>
            <a:ext cx="8653888" cy="741523"/>
          </a:xfrm>
        </p:spPr>
        <p:txBody>
          <a:bodyPr>
            <a:normAutofit fontScale="90000"/>
          </a:bodyPr>
          <a:lstStyle/>
          <a:p>
            <a:r>
              <a:rPr lang="de-DE" sz="3600" b="1" dirty="0"/>
              <a:t>VERÄNDERTE RAHMENBEDINGUNGEN I</a:t>
            </a:r>
          </a:p>
        </p:txBody>
      </p:sp>
      <p:graphicFrame>
        <p:nvGraphicFramePr>
          <p:cNvPr id="7" name="Tabelle 6"/>
          <p:cNvGraphicFramePr>
            <a:graphicFrameLocks noGrp="1"/>
          </p:cNvGraphicFramePr>
          <p:nvPr>
            <p:extLst>
              <p:ext uri="{D42A27DB-BD31-4B8C-83A1-F6EECF244321}">
                <p14:modId xmlns:p14="http://schemas.microsoft.com/office/powerpoint/2010/main" val="1245781856"/>
              </p:ext>
            </p:extLst>
          </p:nvPr>
        </p:nvGraphicFramePr>
        <p:xfrm>
          <a:off x="292404" y="1160218"/>
          <a:ext cx="11742058" cy="4485640"/>
        </p:xfrm>
        <a:graphic>
          <a:graphicData uri="http://schemas.openxmlformats.org/drawingml/2006/table">
            <a:tbl>
              <a:tblPr firstRow="1" bandRow="1">
                <a:tableStyleId>{21E4AEA4-8DFA-4A89-87EB-49C32662AFE0}</a:tableStyleId>
              </a:tblPr>
              <a:tblGrid>
                <a:gridCol w="4442156">
                  <a:extLst>
                    <a:ext uri="{9D8B030D-6E8A-4147-A177-3AD203B41FA5}">
                      <a16:colId xmlns:a16="http://schemas.microsoft.com/office/drawing/2014/main" val="1385624748"/>
                    </a:ext>
                  </a:extLst>
                </a:gridCol>
                <a:gridCol w="7299902">
                  <a:extLst>
                    <a:ext uri="{9D8B030D-6E8A-4147-A177-3AD203B41FA5}">
                      <a16:colId xmlns:a16="http://schemas.microsoft.com/office/drawing/2014/main" val="3522857728"/>
                    </a:ext>
                  </a:extLst>
                </a:gridCol>
              </a:tblGrid>
              <a:tr h="370840">
                <a:tc>
                  <a:txBody>
                    <a:bodyPr/>
                    <a:lstStyle/>
                    <a:p>
                      <a:r>
                        <a:rPr lang="de-DE" sz="1600" dirty="0">
                          <a:latin typeface="Open Sans" panose="020B0606030504020204"/>
                        </a:rPr>
                        <a:t>Rahmen/Richtlinie</a:t>
                      </a:r>
                    </a:p>
                  </a:txBody>
                  <a:tcPr/>
                </a:tc>
                <a:tc>
                  <a:txBody>
                    <a:bodyPr/>
                    <a:lstStyle/>
                    <a:p>
                      <a:r>
                        <a:rPr lang="de-DE" sz="1600" dirty="0">
                          <a:latin typeface="Open Sans" panose="020B0606030504020204"/>
                        </a:rPr>
                        <a:t>Inhalt/Änderung/Neuerung</a:t>
                      </a:r>
                    </a:p>
                  </a:txBody>
                  <a:tcPr/>
                </a:tc>
                <a:extLst>
                  <a:ext uri="{0D108BD9-81ED-4DB2-BD59-A6C34878D82A}">
                    <a16:rowId xmlns:a16="http://schemas.microsoft.com/office/drawing/2014/main" val="3414838275"/>
                  </a:ext>
                </a:extLst>
              </a:tr>
              <a:tr h="927662">
                <a:tc>
                  <a:txBody>
                    <a:bodyPr/>
                    <a:lstStyle/>
                    <a:p>
                      <a:r>
                        <a:rPr lang="de-DE" sz="2100" b="1" kern="1200" dirty="0">
                          <a:solidFill>
                            <a:schemeClr val="dk1"/>
                          </a:solidFill>
                          <a:latin typeface="Open Sans" panose="020B0606030504020204"/>
                          <a:ea typeface="+mn-ea"/>
                          <a:cs typeface="Calibri" panose="020F0502020204030204" pitchFamily="34" charset="0"/>
                        </a:rPr>
                        <a:t> S3-Leitlinie Opioidabhängigkeit</a:t>
                      </a:r>
                      <a:br>
                        <a:rPr lang="de-DE" sz="2100" b="1" kern="1200" dirty="0">
                          <a:solidFill>
                            <a:schemeClr val="dk1"/>
                          </a:solidFill>
                          <a:latin typeface="Open Sans" panose="020B0606030504020204"/>
                          <a:ea typeface="+mn-ea"/>
                          <a:cs typeface="Calibri" panose="020F0502020204030204" pitchFamily="34" charset="0"/>
                        </a:rPr>
                      </a:br>
                      <a:r>
                        <a:rPr lang="de-DE" sz="2100" b="0" kern="1200" dirty="0">
                          <a:solidFill>
                            <a:schemeClr val="dk1"/>
                          </a:solidFill>
                          <a:latin typeface="Open Sans" panose="020B0606030504020204"/>
                          <a:ea typeface="+mn-ea"/>
                          <a:cs typeface="Calibri" panose="020F0502020204030204" pitchFamily="34" charset="0"/>
                        </a:rPr>
                        <a:t>(</a:t>
                      </a:r>
                      <a:r>
                        <a:rPr lang="de-DE" sz="2100" b="0" dirty="0">
                          <a:latin typeface="Open Sans" panose="020B0606030504020204"/>
                        </a:rPr>
                        <a:t>Arbeitsgemeinschaft der Wissenschaftlichen Medizinischen Fachgesellschaften e.V. - </a:t>
                      </a:r>
                      <a:r>
                        <a:rPr lang="de-DE" sz="2100" b="0" kern="1200" dirty="0">
                          <a:solidFill>
                            <a:schemeClr val="dk1"/>
                          </a:solidFill>
                          <a:latin typeface="Open Sans" panose="020B0606030504020204"/>
                          <a:ea typeface="+mn-ea"/>
                          <a:cs typeface="Calibri" panose="020F0502020204030204" pitchFamily="34" charset="0"/>
                        </a:rPr>
                        <a:t>AWMF)</a:t>
                      </a:r>
                    </a:p>
                  </a:txBody>
                  <a:tcPr/>
                </a:tc>
                <a:tc>
                  <a:txBody>
                    <a:bodyPr/>
                    <a:lstStyle/>
                    <a:p>
                      <a:r>
                        <a:rPr lang="de-DE" sz="2100" b="0" kern="1200" dirty="0">
                          <a:solidFill>
                            <a:schemeClr val="dk1"/>
                          </a:solidFill>
                          <a:latin typeface="Open Sans" panose="020B0606030504020204"/>
                          <a:ea typeface="+mn-ea"/>
                          <a:cs typeface="Calibri" panose="020F0502020204030204" pitchFamily="34" charset="0"/>
                        </a:rPr>
                        <a:t>Empfehlung zur </a:t>
                      </a:r>
                      <a:r>
                        <a:rPr lang="de-DE" sz="2100" b="1" kern="1200" dirty="0">
                          <a:solidFill>
                            <a:schemeClr val="dk1"/>
                          </a:solidFill>
                          <a:latin typeface="Open Sans" panose="020B0606030504020204"/>
                          <a:ea typeface="+mn-ea"/>
                          <a:cs typeface="Calibri" panose="020F0502020204030204" pitchFamily="34" charset="0"/>
                        </a:rPr>
                        <a:t>Verordnung von Naloxon an</a:t>
                      </a:r>
                      <a:r>
                        <a:rPr lang="de-DE" sz="2100" b="1" kern="1200" baseline="0" dirty="0">
                          <a:solidFill>
                            <a:schemeClr val="dk1"/>
                          </a:solidFill>
                          <a:latin typeface="Open Sans" panose="020B0606030504020204"/>
                          <a:ea typeface="+mn-ea"/>
                          <a:cs typeface="Calibri" panose="020F0502020204030204" pitchFamily="34" charset="0"/>
                        </a:rPr>
                        <a:t> alle Patient*innen </a:t>
                      </a:r>
                      <a:r>
                        <a:rPr lang="de-DE" sz="2100" b="0" kern="1200" baseline="0" dirty="0">
                          <a:solidFill>
                            <a:schemeClr val="dk1"/>
                          </a:solidFill>
                          <a:latin typeface="Open Sans" panose="020B0606030504020204"/>
                          <a:ea typeface="+mn-ea"/>
                          <a:cs typeface="Calibri" panose="020F0502020204030204" pitchFamily="34" charset="0"/>
                        </a:rPr>
                        <a:t>mit Opiatabhängigkeit (Substitution!)</a:t>
                      </a:r>
                      <a:endParaRPr lang="de-DE" sz="2100" b="0" kern="1200" dirty="0">
                        <a:solidFill>
                          <a:schemeClr val="dk1"/>
                        </a:solidFill>
                        <a:latin typeface="Open Sans" panose="020B0606030504020204"/>
                        <a:ea typeface="+mn-ea"/>
                        <a:cs typeface="Calibri" panose="020F0502020204030204" pitchFamily="34" charset="0"/>
                      </a:endParaRPr>
                    </a:p>
                  </a:txBody>
                  <a:tcPr/>
                </a:tc>
                <a:extLst>
                  <a:ext uri="{0D108BD9-81ED-4DB2-BD59-A6C34878D82A}">
                    <a16:rowId xmlns:a16="http://schemas.microsoft.com/office/drawing/2014/main" val="4113032595"/>
                  </a:ext>
                </a:extLst>
              </a:tr>
              <a:tr h="370840">
                <a:tc>
                  <a:txBody>
                    <a:bodyPr/>
                    <a:lstStyle/>
                    <a:p>
                      <a:r>
                        <a:rPr lang="de-DE" sz="2100" b="1" kern="1200" dirty="0">
                          <a:solidFill>
                            <a:schemeClr val="dk1"/>
                          </a:solidFill>
                          <a:latin typeface="Open Sans" panose="020B0606030504020204"/>
                          <a:ea typeface="+mn-ea"/>
                          <a:cs typeface="Calibri" panose="020F0502020204030204" pitchFamily="34" charset="0"/>
                        </a:rPr>
                        <a:t>Richtlinie der Bundesärztekammer (BÄK)</a:t>
                      </a:r>
                    </a:p>
                  </a:txBody>
                  <a:tcPr/>
                </a:tc>
                <a:tc>
                  <a:txBody>
                    <a:bodyPr/>
                    <a:lstStyle/>
                    <a:p>
                      <a:r>
                        <a:rPr lang="de-DE" sz="2100" b="1" kern="1200" dirty="0" err="1">
                          <a:solidFill>
                            <a:schemeClr val="dk1"/>
                          </a:solidFill>
                          <a:latin typeface="Open Sans" panose="020B0606030504020204"/>
                          <a:ea typeface="+mn-ea"/>
                          <a:cs typeface="Calibri" panose="020F0502020204030204" pitchFamily="34" charset="0"/>
                        </a:rPr>
                        <a:t>Ärzt</a:t>
                      </a:r>
                      <a:r>
                        <a:rPr lang="de-DE" sz="2100" b="1" kern="1200" dirty="0">
                          <a:solidFill>
                            <a:schemeClr val="dk1"/>
                          </a:solidFill>
                          <a:latin typeface="Open Sans" panose="020B0606030504020204"/>
                          <a:ea typeface="+mn-ea"/>
                          <a:cs typeface="Calibri" panose="020F0502020204030204" pitchFamily="34" charset="0"/>
                        </a:rPr>
                        <a:t>*innen sollen Patient*innen regelmäßig TH Naloxon anbieten/verordnen</a:t>
                      </a:r>
                    </a:p>
                  </a:txBody>
                  <a:tcPr/>
                </a:tc>
                <a:extLst>
                  <a:ext uri="{0D108BD9-81ED-4DB2-BD59-A6C34878D82A}">
                    <a16:rowId xmlns:a16="http://schemas.microsoft.com/office/drawing/2014/main" val="2575431175"/>
                  </a:ext>
                </a:extLst>
              </a:tr>
              <a:tr h="370840">
                <a:tc>
                  <a:txBody>
                    <a:bodyPr/>
                    <a:lstStyle/>
                    <a:p>
                      <a:r>
                        <a:rPr lang="de-DE" sz="2100" b="1" kern="1200" dirty="0">
                          <a:solidFill>
                            <a:schemeClr val="dk1"/>
                          </a:solidFill>
                          <a:latin typeface="Open Sans" panose="020B0606030504020204"/>
                          <a:ea typeface="+mn-ea"/>
                          <a:cs typeface="Calibri" panose="020F0502020204030204" pitchFamily="34" charset="0"/>
                        </a:rPr>
                        <a:t>Änderung der Arzneimittel-</a:t>
                      </a:r>
                      <a:r>
                        <a:rPr lang="de-DE" sz="2100" b="1" kern="1200" dirty="0" err="1">
                          <a:solidFill>
                            <a:schemeClr val="dk1"/>
                          </a:solidFill>
                          <a:latin typeface="Open Sans" panose="020B0606030504020204"/>
                          <a:ea typeface="+mn-ea"/>
                          <a:cs typeface="Calibri" panose="020F0502020204030204" pitchFamily="34" charset="0"/>
                        </a:rPr>
                        <a:t>verschreibungsverordnung</a:t>
                      </a:r>
                      <a:r>
                        <a:rPr lang="de-DE" sz="2100" b="1" kern="1200" dirty="0">
                          <a:solidFill>
                            <a:schemeClr val="dk1"/>
                          </a:solidFill>
                          <a:latin typeface="Open Sans" panose="020B0606030504020204"/>
                          <a:ea typeface="+mn-ea"/>
                          <a:cs typeface="Calibri" panose="020F0502020204030204" pitchFamily="34" charset="0"/>
                        </a:rPr>
                        <a:t>  (AMVV) </a:t>
                      </a:r>
                      <a:r>
                        <a:rPr lang="de-DE" sz="2100" b="0" i="1" kern="1200" dirty="0">
                          <a:solidFill>
                            <a:schemeClr val="dk1"/>
                          </a:solidFill>
                          <a:latin typeface="Open Sans" panose="020B0606030504020204"/>
                          <a:ea typeface="+mn-ea"/>
                          <a:cs typeface="Calibri" panose="020F0502020204030204" pitchFamily="34" charset="0"/>
                        </a:rPr>
                        <a:t>1 von 2</a:t>
                      </a:r>
                    </a:p>
                  </a:txBody>
                  <a:tcPr/>
                </a:tc>
                <a:tc>
                  <a:txBody>
                    <a:bodyPr/>
                    <a:lstStyle/>
                    <a:p>
                      <a:r>
                        <a:rPr lang="de-DE" sz="2100" b="0" kern="1200" dirty="0">
                          <a:solidFill>
                            <a:schemeClr val="dk1"/>
                          </a:solidFill>
                          <a:latin typeface="Open Sans" panose="020B0606030504020204"/>
                          <a:ea typeface="+mn-ea"/>
                          <a:cs typeface="Calibri" panose="020F0502020204030204" pitchFamily="34" charset="0"/>
                        </a:rPr>
                        <a:t>Für</a:t>
                      </a:r>
                      <a:r>
                        <a:rPr lang="de-DE" sz="2100" b="0" kern="1200" baseline="0" dirty="0">
                          <a:solidFill>
                            <a:schemeClr val="dk1"/>
                          </a:solidFill>
                          <a:latin typeface="Open Sans" panose="020B0606030504020204"/>
                          <a:ea typeface="+mn-ea"/>
                          <a:cs typeface="Calibri" panose="020F0502020204030204" pitchFamily="34" charset="0"/>
                        </a:rPr>
                        <a:t> </a:t>
                      </a:r>
                      <a:r>
                        <a:rPr lang="de-DE" sz="2100" b="0" kern="1200" dirty="0">
                          <a:solidFill>
                            <a:schemeClr val="dk1"/>
                          </a:solidFill>
                          <a:latin typeface="Open Sans" panose="020B0606030504020204"/>
                          <a:ea typeface="+mn-ea"/>
                          <a:cs typeface="Calibri" panose="020F0502020204030204" pitchFamily="34" charset="0"/>
                        </a:rPr>
                        <a:t>Verschreibungen der Arzneimittel mit dem Wirkstoff Naloxon an </a:t>
                      </a:r>
                      <a:r>
                        <a:rPr lang="de-DE" sz="2100" b="1" kern="1200" dirty="0">
                          <a:solidFill>
                            <a:schemeClr val="dk1"/>
                          </a:solidFill>
                          <a:latin typeface="Open Sans" panose="020B0606030504020204"/>
                          <a:ea typeface="+mn-ea"/>
                          <a:cs typeface="Calibri" panose="020F0502020204030204" pitchFamily="34" charset="0"/>
                        </a:rPr>
                        <a:t>Einrichtungen der Drogen- und Suchthilfe, der Obdachlosenhilfe, des Strafvollzuges, der Zollbehörden genügt </a:t>
                      </a:r>
                      <a:r>
                        <a:rPr lang="de-DE" sz="2100" b="0" kern="1200" dirty="0">
                          <a:solidFill>
                            <a:schemeClr val="dk1"/>
                          </a:solidFill>
                          <a:latin typeface="Open Sans" panose="020B0606030504020204"/>
                          <a:ea typeface="+mn-ea"/>
                          <a:cs typeface="Calibri" panose="020F0502020204030204" pitchFamily="34" charset="0"/>
                        </a:rPr>
                        <a:t>an Stelle der Angaben</a:t>
                      </a:r>
                    </a:p>
                    <a:p>
                      <a:r>
                        <a:rPr lang="de-DE" sz="2100" b="0" kern="1200" dirty="0">
                          <a:solidFill>
                            <a:schemeClr val="dk1"/>
                          </a:solidFill>
                          <a:latin typeface="Open Sans" panose="020B0606030504020204"/>
                          <a:ea typeface="+mn-ea"/>
                          <a:cs typeface="Calibri" panose="020F0502020204030204" pitchFamily="34" charset="0"/>
                        </a:rPr>
                        <a:t>nach </a:t>
                      </a:r>
                      <a:r>
                        <a:rPr lang="de-DE" sz="2100" b="0" kern="1200" dirty="0">
                          <a:solidFill>
                            <a:schemeClr val="dk1"/>
                          </a:solidFill>
                          <a:latin typeface="Open Sans" panose="020B0606030504020204"/>
                          <a:ea typeface="+mn-ea"/>
                          <a:cs typeface="Calibri" panose="020F0502020204030204" pitchFamily="34" charset="0"/>
                          <a:hlinkClick r:id="rId3"/>
                        </a:rPr>
                        <a:t>Absatz 1 Nummer 3 und 7</a:t>
                      </a:r>
                      <a:r>
                        <a:rPr lang="de-DE" sz="2100" b="1" kern="1200" dirty="0">
                          <a:solidFill>
                            <a:schemeClr val="dk1"/>
                          </a:solidFill>
                          <a:latin typeface="Open Sans" panose="020B0606030504020204"/>
                          <a:ea typeface="+mn-ea"/>
                          <a:cs typeface="Calibri" panose="020F0502020204030204" pitchFamily="34" charset="0"/>
                        </a:rPr>
                        <a:t> </a:t>
                      </a:r>
                      <a:r>
                        <a:rPr lang="de-DE" sz="2100" b="0" kern="1200" dirty="0">
                          <a:solidFill>
                            <a:schemeClr val="dk1"/>
                          </a:solidFill>
                          <a:latin typeface="Open Sans" panose="020B0606030504020204"/>
                          <a:ea typeface="+mn-ea"/>
                          <a:cs typeface="Calibri" panose="020F0502020204030204" pitchFamily="34" charset="0"/>
                        </a:rPr>
                        <a:t>(Name,</a:t>
                      </a:r>
                      <a:r>
                        <a:rPr lang="de-DE" sz="2100" b="0" kern="1200" baseline="0" dirty="0">
                          <a:solidFill>
                            <a:schemeClr val="dk1"/>
                          </a:solidFill>
                          <a:latin typeface="Open Sans" panose="020B0606030504020204"/>
                          <a:ea typeface="+mn-ea"/>
                          <a:cs typeface="Calibri" panose="020F0502020204030204" pitchFamily="34" charset="0"/>
                        </a:rPr>
                        <a:t> Geb.-Datum und Dosierung)</a:t>
                      </a:r>
                      <a:r>
                        <a:rPr lang="de-DE" sz="2100" b="1" kern="1200" dirty="0">
                          <a:solidFill>
                            <a:schemeClr val="dk1"/>
                          </a:solidFill>
                          <a:latin typeface="Open Sans" panose="020B0606030504020204"/>
                          <a:ea typeface="+mn-ea"/>
                          <a:cs typeface="Calibri" panose="020F0502020204030204" pitchFamily="34" charset="0"/>
                        </a:rPr>
                        <a:t> ein entsprechender Vermerk.</a:t>
                      </a:r>
                    </a:p>
                  </a:txBody>
                  <a:tcPr/>
                </a:tc>
                <a:extLst>
                  <a:ext uri="{0D108BD9-81ED-4DB2-BD59-A6C34878D82A}">
                    <a16:rowId xmlns:a16="http://schemas.microsoft.com/office/drawing/2014/main" val="2644737898"/>
                  </a:ext>
                </a:extLst>
              </a:tr>
            </a:tbl>
          </a:graphicData>
        </a:graphic>
      </p:graphicFrame>
      <p:sp>
        <p:nvSpPr>
          <p:cNvPr id="3" name="Rechteck 2">
            <a:extLst>
              <a:ext uri="{FF2B5EF4-FFF2-40B4-BE49-F238E27FC236}">
                <a16:creationId xmlns:a16="http://schemas.microsoft.com/office/drawing/2014/main" id="{C2773C6F-C70D-F8D8-BC6B-65D987DF332B}"/>
              </a:ext>
            </a:extLst>
          </p:cNvPr>
          <p:cNvSpPr/>
          <p:nvPr/>
        </p:nvSpPr>
        <p:spPr bwMode="auto">
          <a:xfrm rot="5400000">
            <a:off x="5681332" y="574941"/>
            <a:ext cx="640652" cy="1174205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5" name="Fußzeilenplatzhalter 4">
            <a:extLst>
              <a:ext uri="{FF2B5EF4-FFF2-40B4-BE49-F238E27FC236}">
                <a16:creationId xmlns:a16="http://schemas.microsoft.com/office/drawing/2014/main" id="{B2BE9F23-6FEF-2257-70E8-C88EF8BB2131}"/>
              </a:ext>
            </a:extLst>
          </p:cNvPr>
          <p:cNvSpPr>
            <a:spLocks noGrp="1"/>
          </p:cNvSpPr>
          <p:nvPr>
            <p:ph type="ftr" sz="quarter" idx="11"/>
          </p:nvPr>
        </p:nvSpPr>
        <p:spPr/>
        <p:txBody>
          <a:bodyPr/>
          <a:lstStyle/>
          <a:p>
            <a:r>
              <a:rPr lang="de-DE"/>
              <a:t>Naloxontraining: Ausbildung von Trainer*innen/Multiplikator*innen</a:t>
            </a:r>
          </a:p>
        </p:txBody>
      </p:sp>
    </p:spTree>
    <p:extLst>
      <p:ext uri="{BB962C8B-B14F-4D97-AF65-F5344CB8AC3E}">
        <p14:creationId xmlns:p14="http://schemas.microsoft.com/office/powerpoint/2010/main" val="83854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05907" y="697268"/>
            <a:ext cx="8653888" cy="741523"/>
          </a:xfrm>
        </p:spPr>
        <p:txBody>
          <a:bodyPr>
            <a:normAutofit fontScale="90000"/>
          </a:bodyPr>
          <a:lstStyle/>
          <a:p>
            <a:r>
              <a:rPr lang="de-DE" sz="3600" b="1" dirty="0"/>
              <a:t>VERÄNDERTE RAHMENBEDINGUNGEN II</a:t>
            </a:r>
          </a:p>
        </p:txBody>
      </p:sp>
      <p:graphicFrame>
        <p:nvGraphicFramePr>
          <p:cNvPr id="7" name="Tabelle 6"/>
          <p:cNvGraphicFramePr>
            <a:graphicFrameLocks noGrp="1"/>
          </p:cNvGraphicFramePr>
          <p:nvPr>
            <p:extLst>
              <p:ext uri="{D42A27DB-BD31-4B8C-83A1-F6EECF244321}">
                <p14:modId xmlns:p14="http://schemas.microsoft.com/office/powerpoint/2010/main" val="1718685930"/>
              </p:ext>
            </p:extLst>
          </p:nvPr>
        </p:nvGraphicFramePr>
        <p:xfrm>
          <a:off x="205907" y="1646930"/>
          <a:ext cx="11742058" cy="1803400"/>
        </p:xfrm>
        <a:graphic>
          <a:graphicData uri="http://schemas.openxmlformats.org/drawingml/2006/table">
            <a:tbl>
              <a:tblPr firstRow="1" bandRow="1">
                <a:tableStyleId>{21E4AEA4-8DFA-4A89-87EB-49C32662AFE0}</a:tableStyleId>
              </a:tblPr>
              <a:tblGrid>
                <a:gridCol w="4396573">
                  <a:extLst>
                    <a:ext uri="{9D8B030D-6E8A-4147-A177-3AD203B41FA5}">
                      <a16:colId xmlns:a16="http://schemas.microsoft.com/office/drawing/2014/main" val="1385624748"/>
                    </a:ext>
                  </a:extLst>
                </a:gridCol>
                <a:gridCol w="7345485">
                  <a:extLst>
                    <a:ext uri="{9D8B030D-6E8A-4147-A177-3AD203B41FA5}">
                      <a16:colId xmlns:a16="http://schemas.microsoft.com/office/drawing/2014/main" val="3522857728"/>
                    </a:ext>
                  </a:extLst>
                </a:gridCol>
              </a:tblGrid>
              <a:tr h="370840">
                <a:tc>
                  <a:txBody>
                    <a:bodyPr/>
                    <a:lstStyle/>
                    <a:p>
                      <a:r>
                        <a:rPr lang="de-DE" sz="1600" dirty="0">
                          <a:latin typeface="Open Sans" panose="020B0606030504020204"/>
                        </a:rPr>
                        <a:t>Rahmen/Richtlinie</a:t>
                      </a:r>
                    </a:p>
                  </a:txBody>
                  <a:tcPr/>
                </a:tc>
                <a:tc>
                  <a:txBody>
                    <a:bodyPr/>
                    <a:lstStyle/>
                    <a:p>
                      <a:r>
                        <a:rPr lang="de-DE" sz="1600" dirty="0">
                          <a:latin typeface="Open Sans" panose="020B0606030504020204"/>
                        </a:rPr>
                        <a:t>Inhalt/Änderung/Neuerung</a:t>
                      </a:r>
                    </a:p>
                  </a:txBody>
                  <a:tcPr/>
                </a:tc>
                <a:extLst>
                  <a:ext uri="{0D108BD9-81ED-4DB2-BD59-A6C34878D82A}">
                    <a16:rowId xmlns:a16="http://schemas.microsoft.com/office/drawing/2014/main" val="3414838275"/>
                  </a:ext>
                </a:extLst>
              </a:tr>
              <a:tr h="8392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2200" b="1" kern="1200" dirty="0">
                          <a:solidFill>
                            <a:schemeClr val="dk1"/>
                          </a:solidFill>
                          <a:latin typeface="Open Sans" panose="020B0606030504020204"/>
                          <a:ea typeface="+mn-ea"/>
                          <a:cs typeface="Calibri" panose="020F0502020204030204" pitchFamily="34" charset="0"/>
                        </a:rPr>
                        <a:t>Änderung der Arzneimittel-</a:t>
                      </a:r>
                      <a:r>
                        <a:rPr lang="de-DE" sz="2200" b="1" kern="1200" dirty="0" err="1">
                          <a:solidFill>
                            <a:schemeClr val="dk1"/>
                          </a:solidFill>
                          <a:latin typeface="Open Sans" panose="020B0606030504020204"/>
                          <a:ea typeface="+mn-ea"/>
                          <a:cs typeface="Calibri" panose="020F0502020204030204" pitchFamily="34" charset="0"/>
                        </a:rPr>
                        <a:t>verschreibungsverordnung</a:t>
                      </a:r>
                      <a:r>
                        <a:rPr lang="de-DE" sz="2200" b="1" kern="1200" dirty="0">
                          <a:solidFill>
                            <a:schemeClr val="dk1"/>
                          </a:solidFill>
                          <a:latin typeface="Open Sans" panose="020B0606030504020204"/>
                          <a:ea typeface="+mn-ea"/>
                          <a:cs typeface="Calibri" panose="020F0502020204030204" pitchFamily="34" charset="0"/>
                        </a:rPr>
                        <a:t>  (AMVV) </a:t>
                      </a:r>
                      <a:br>
                        <a:rPr lang="de-DE" sz="2200" b="1" kern="1200" dirty="0">
                          <a:solidFill>
                            <a:schemeClr val="dk1"/>
                          </a:solidFill>
                          <a:latin typeface="Open Sans" panose="020B0606030504020204"/>
                          <a:ea typeface="+mn-ea"/>
                          <a:cs typeface="Calibri" panose="020F0502020204030204" pitchFamily="34" charset="0"/>
                        </a:rPr>
                      </a:br>
                      <a:r>
                        <a:rPr lang="de-DE" sz="2200" b="0" i="1" kern="1200" dirty="0">
                          <a:solidFill>
                            <a:schemeClr val="dk1"/>
                          </a:solidFill>
                          <a:latin typeface="Open Sans" panose="020B0606030504020204"/>
                          <a:ea typeface="+mn-ea"/>
                          <a:cs typeface="Calibri" panose="020F0502020204030204" pitchFamily="34" charset="0"/>
                        </a:rPr>
                        <a:t>2 von 2</a:t>
                      </a:r>
                      <a:endParaRPr lang="de-DE" sz="2200" b="1" kern="1200" dirty="0">
                        <a:solidFill>
                          <a:schemeClr val="dk1"/>
                        </a:solidFill>
                        <a:latin typeface="Open Sans" panose="020B0606030504020204"/>
                        <a:ea typeface="+mn-ea"/>
                        <a:cs typeface="Calibri" panose="020F0502020204030204" pitchFamily="34" charset="0"/>
                      </a:endParaRPr>
                    </a:p>
                  </a:txBody>
                  <a:tcPr/>
                </a:tc>
                <a:tc>
                  <a:txBody>
                    <a:bodyPr/>
                    <a:lstStyle/>
                    <a:p>
                      <a:r>
                        <a:rPr lang="de-DE" sz="2200" b="1" kern="1200" dirty="0">
                          <a:solidFill>
                            <a:schemeClr val="dk1"/>
                          </a:solidFill>
                          <a:latin typeface="Open Sans" panose="020B0606030504020204"/>
                          <a:ea typeface="+mn-ea"/>
                          <a:cs typeface="Calibri" panose="020F0502020204030204" pitchFamily="34" charset="0"/>
                        </a:rPr>
                        <a:t>Entlassung aus der </a:t>
                      </a:r>
                      <a:r>
                        <a:rPr lang="de-DE" sz="2200" b="1" kern="1200" dirty="0">
                          <a:solidFill>
                            <a:srgbClr val="FF0000"/>
                          </a:solidFill>
                          <a:latin typeface="Open Sans" panose="020B0606030504020204"/>
                          <a:ea typeface="+mn-ea"/>
                          <a:cs typeface="Calibri" panose="020F0502020204030204" pitchFamily="34" charset="0"/>
                        </a:rPr>
                        <a:t>Verschreibungspflicht</a:t>
                      </a:r>
                      <a:r>
                        <a:rPr lang="de-DE" sz="2200" b="1" kern="1200" dirty="0">
                          <a:solidFill>
                            <a:schemeClr val="dk1"/>
                          </a:solidFill>
                          <a:latin typeface="Open Sans" panose="020B0606030504020204"/>
                          <a:ea typeface="+mn-ea"/>
                          <a:cs typeface="Calibri" panose="020F0502020204030204" pitchFamily="34" charset="0"/>
                        </a:rPr>
                        <a:t> für Naloxon zur nasalen Anwendung</a:t>
                      </a:r>
                      <a:r>
                        <a:rPr lang="de-DE" sz="2200" b="1" kern="1200" baseline="0" dirty="0">
                          <a:solidFill>
                            <a:schemeClr val="dk1"/>
                          </a:solidFill>
                          <a:latin typeface="Open Sans" panose="020B0606030504020204"/>
                          <a:ea typeface="+mn-ea"/>
                          <a:cs typeface="Calibri" panose="020F0502020204030204" pitchFamily="34" charset="0"/>
                        </a:rPr>
                        <a:t> (außer </a:t>
                      </a:r>
                      <a:r>
                        <a:rPr lang="de-DE" sz="2200" b="1" kern="1200" baseline="0" dirty="0" err="1">
                          <a:solidFill>
                            <a:schemeClr val="dk1"/>
                          </a:solidFill>
                          <a:latin typeface="Open Sans" panose="020B0606030504020204"/>
                          <a:ea typeface="+mn-ea"/>
                          <a:cs typeface="Calibri" panose="020F0502020204030204" pitchFamily="34" charset="0"/>
                        </a:rPr>
                        <a:t>Nyxoid</a:t>
                      </a:r>
                      <a:r>
                        <a:rPr lang="de-DE" sz="2200" b="1" kern="1200" baseline="0" dirty="0">
                          <a:solidFill>
                            <a:schemeClr val="dk1"/>
                          </a:solidFill>
                          <a:latin typeface="Open Sans" panose="020B0606030504020204"/>
                          <a:ea typeface="+mn-ea"/>
                          <a:cs typeface="Calibri" panose="020F0502020204030204" pitchFamily="34" charset="0"/>
                        </a:rPr>
                        <a:t>)</a:t>
                      </a:r>
                      <a:r>
                        <a:rPr lang="de-DE" sz="2200" b="1" kern="1200" dirty="0">
                          <a:solidFill>
                            <a:schemeClr val="dk1"/>
                          </a:solidFill>
                          <a:latin typeface="Open Sans" panose="020B0606030504020204"/>
                          <a:ea typeface="+mn-ea"/>
                          <a:cs typeface="Calibri" panose="020F0502020204030204" pitchFamily="34" charset="0"/>
                        </a:rPr>
                        <a:t> </a:t>
                      </a:r>
                    </a:p>
                  </a:txBody>
                  <a:tcPr/>
                </a:tc>
                <a:extLst>
                  <a:ext uri="{0D108BD9-81ED-4DB2-BD59-A6C34878D82A}">
                    <a16:rowId xmlns:a16="http://schemas.microsoft.com/office/drawing/2014/main" val="4113032595"/>
                  </a:ext>
                </a:extLst>
              </a:tr>
            </a:tbl>
          </a:graphicData>
        </a:graphic>
      </p:graphicFrame>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07" y="3617827"/>
            <a:ext cx="2143125" cy="2143125"/>
          </a:xfrm>
          <a:prstGeom prst="rect">
            <a:avLst/>
          </a:prstGeom>
        </p:spPr>
      </p:pic>
      <p:sp>
        <p:nvSpPr>
          <p:cNvPr id="4" name="Textfeld 3"/>
          <p:cNvSpPr txBox="1"/>
          <p:nvPr/>
        </p:nvSpPr>
        <p:spPr>
          <a:xfrm>
            <a:off x="2471975" y="4604738"/>
            <a:ext cx="327454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sng" strike="noStrike" kern="1200" cap="none" spc="0" normalizeH="0" baseline="0" noProof="0" dirty="0" err="1">
                <a:ln>
                  <a:noFill/>
                </a:ln>
                <a:solidFill>
                  <a:srgbClr val="3C3C3B"/>
                </a:solidFill>
                <a:effectLst>
                  <a:outerShdw blurRad="38100" dist="38100" dir="2700000" algn="tl">
                    <a:srgbClr val="000000">
                      <a:alpha val="43137"/>
                    </a:srgbClr>
                  </a:outerShdw>
                </a:effectLst>
                <a:uLnTx/>
                <a:uFillTx/>
                <a:latin typeface="Open Sans" panose="020B0606030504020204"/>
                <a:ea typeface="+mn-ea"/>
                <a:cs typeface="+mn-cs"/>
              </a:rPr>
              <a:t>Nyxoid</a:t>
            </a:r>
            <a:r>
              <a:rPr kumimoji="0" lang="de-DE" sz="1800" b="1" i="0" u="sng" strike="noStrike" kern="1200" cap="none" spc="0" normalizeH="0" baseline="0" noProof="0" dirty="0">
                <a:ln>
                  <a:noFill/>
                </a:ln>
                <a:solidFill>
                  <a:srgbClr val="3C3C3B"/>
                </a:solidFill>
                <a:effectLst>
                  <a:outerShdw blurRad="38100" dist="38100" dir="2700000" algn="tl">
                    <a:srgbClr val="000000">
                      <a:alpha val="43137"/>
                    </a:srgbClr>
                  </a:outerShdw>
                </a:effectLst>
                <a:uLnTx/>
                <a:uFillTx/>
                <a:latin typeface="Open Sans" panose="020B0606030504020204"/>
                <a:ea typeface="+mn-ea"/>
                <a:cs typeface="+mn-cs"/>
              </a:rPr>
              <a:t> </a:t>
            </a:r>
            <a:r>
              <a:rPr kumimoji="0" lang="de-DE" sz="1800" b="1" i="0" u="none" strike="noStrike" kern="1200" cap="none" spc="0" normalizeH="0" baseline="0" noProof="0" dirty="0">
                <a:ln>
                  <a:noFill/>
                </a:ln>
                <a:solidFill>
                  <a:srgbClr val="3C3C3B"/>
                </a:solidFill>
                <a:effectLst/>
                <a:uLnTx/>
                <a:uFillTx/>
                <a:latin typeface="Open Sans" panose="020B0606030504020204"/>
                <a:ea typeface="+mn-ea"/>
                <a:cs typeface="+mn-cs"/>
              </a:rPr>
              <a:t>bleibt Verschreibungspflichtig, da europaweite Zulassung</a:t>
            </a: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9459" y="3471425"/>
            <a:ext cx="2852051" cy="2190893"/>
          </a:xfrm>
          <a:prstGeom prst="rect">
            <a:avLst/>
          </a:prstGeom>
        </p:spPr>
      </p:pic>
      <p:sp>
        <p:nvSpPr>
          <p:cNvPr id="8" name="Textfeld 7"/>
          <p:cNvSpPr txBox="1"/>
          <p:nvPr/>
        </p:nvSpPr>
        <p:spPr>
          <a:xfrm>
            <a:off x="8760941" y="4560623"/>
            <a:ext cx="327454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sng" strike="noStrike" kern="1200" cap="none" spc="0" normalizeH="0" baseline="0" noProof="0" dirty="0" err="1">
                <a:ln>
                  <a:noFill/>
                </a:ln>
                <a:solidFill>
                  <a:srgbClr val="3C3C3B"/>
                </a:solidFill>
                <a:effectLst>
                  <a:outerShdw blurRad="38100" dist="38100" dir="2700000" algn="tl">
                    <a:srgbClr val="000000">
                      <a:alpha val="43137"/>
                    </a:srgbClr>
                  </a:outerShdw>
                </a:effectLst>
                <a:uLnTx/>
                <a:uFillTx/>
                <a:latin typeface="Open Sans" panose="020B0606030504020204"/>
                <a:ea typeface="+mn-ea"/>
                <a:cs typeface="+mn-cs"/>
              </a:rPr>
              <a:t>Ventizolve</a:t>
            </a:r>
            <a:r>
              <a:rPr kumimoji="0" lang="de-DE" sz="1800" b="1" i="0" u="sng" strike="noStrike" kern="1200" cap="none" spc="0" normalizeH="0" baseline="0" noProof="0" dirty="0">
                <a:ln>
                  <a:noFill/>
                </a:ln>
                <a:solidFill>
                  <a:srgbClr val="3C3C3B"/>
                </a:solidFill>
                <a:effectLst>
                  <a:outerShdw blurRad="38100" dist="38100" dir="2700000" algn="tl">
                    <a:srgbClr val="000000">
                      <a:alpha val="43137"/>
                    </a:srgbClr>
                  </a:outerShdw>
                </a:effectLst>
                <a:uLnTx/>
                <a:uFillTx/>
                <a:latin typeface="Open Sans" panose="020B0606030504020204"/>
                <a:ea typeface="+mn-ea"/>
                <a:cs typeface="+mn-cs"/>
              </a:rPr>
              <a:t> </a:t>
            </a:r>
            <a:r>
              <a:rPr kumimoji="0" lang="de-DE" sz="1800" b="1" i="0" u="none" strike="noStrike" kern="1200" cap="none" spc="0" normalizeH="0" baseline="0" noProof="0" dirty="0">
                <a:ln>
                  <a:noFill/>
                </a:ln>
                <a:solidFill>
                  <a:srgbClr val="3C3C3B"/>
                </a:solidFill>
                <a:effectLst/>
                <a:uLnTx/>
                <a:uFillTx/>
                <a:latin typeface="Open Sans" panose="020B0606030504020204"/>
                <a:ea typeface="+mn-ea"/>
                <a:cs typeface="+mn-cs"/>
              </a:rPr>
              <a:t>verfügt über Zulassung in Deutschland und wird bei Markteinführung nur apothekenpflichtig</a:t>
            </a:r>
          </a:p>
        </p:txBody>
      </p:sp>
      <p:pic>
        <p:nvPicPr>
          <p:cNvPr id="6" name="Grafik 5" descr="Ein Bild, das Schrift, Grafiken, Logo, Text enthält.&#10;&#10;KI-generierte Inhalte können fehlerhaft sein.">
            <a:extLst>
              <a:ext uri="{FF2B5EF4-FFF2-40B4-BE49-F238E27FC236}">
                <a16:creationId xmlns:a16="http://schemas.microsoft.com/office/drawing/2014/main" id="{673606C1-6EF6-76B8-7E4E-F152198EBF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09200" y="6145054"/>
            <a:ext cx="2082800" cy="708152"/>
          </a:xfrm>
          <a:prstGeom prst="rect">
            <a:avLst/>
          </a:prstGeom>
        </p:spPr>
      </p:pic>
      <p:sp>
        <p:nvSpPr>
          <p:cNvPr id="9" name="Rechteck 8">
            <a:extLst>
              <a:ext uri="{FF2B5EF4-FFF2-40B4-BE49-F238E27FC236}">
                <a16:creationId xmlns:a16="http://schemas.microsoft.com/office/drawing/2014/main" id="{E3E3B4CD-CF94-69AD-FEB3-28665619D45C}"/>
              </a:ext>
            </a:extLst>
          </p:cNvPr>
          <p:cNvSpPr/>
          <p:nvPr/>
        </p:nvSpPr>
        <p:spPr bwMode="auto">
          <a:xfrm rot="5400000">
            <a:off x="4804125" y="1452148"/>
            <a:ext cx="640652" cy="998764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10" name="Fußzeilenplatzhalter 9">
            <a:extLst>
              <a:ext uri="{FF2B5EF4-FFF2-40B4-BE49-F238E27FC236}">
                <a16:creationId xmlns:a16="http://schemas.microsoft.com/office/drawing/2014/main" id="{A549B895-5420-A48D-EC1B-53C05605E906}"/>
              </a:ext>
            </a:extLst>
          </p:cNvPr>
          <p:cNvSpPr>
            <a:spLocks noGrp="1"/>
          </p:cNvSpPr>
          <p:nvPr>
            <p:ph type="ftr" sz="quarter" idx="11"/>
          </p:nvPr>
        </p:nvSpPr>
        <p:spPr/>
        <p:txBody>
          <a:bodyPr/>
          <a:lstStyle/>
          <a:p>
            <a:r>
              <a:rPr lang="de-DE"/>
              <a:t>Naloxontraining: Ausbildung von Trainer*innen/Multiplikator*innen</a:t>
            </a:r>
          </a:p>
        </p:txBody>
      </p:sp>
    </p:spTree>
    <p:extLst>
      <p:ext uri="{BB962C8B-B14F-4D97-AF65-F5344CB8AC3E}">
        <p14:creationId xmlns:p14="http://schemas.microsoft.com/office/powerpoint/2010/main" val="195496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45566" y="828196"/>
            <a:ext cx="8860344" cy="741523"/>
          </a:xfrm>
        </p:spPr>
        <p:txBody>
          <a:bodyPr>
            <a:normAutofit fontScale="90000"/>
          </a:bodyPr>
          <a:lstStyle/>
          <a:p>
            <a:pPr algn="l"/>
            <a:r>
              <a:rPr lang="de-DE" sz="3600" b="1" dirty="0"/>
              <a:t>VERÄNDERTE RAHMENBEDINGUNGEN III</a:t>
            </a:r>
          </a:p>
        </p:txBody>
      </p:sp>
      <p:graphicFrame>
        <p:nvGraphicFramePr>
          <p:cNvPr id="7" name="Tabelle 6"/>
          <p:cNvGraphicFramePr>
            <a:graphicFrameLocks noGrp="1"/>
          </p:cNvGraphicFramePr>
          <p:nvPr/>
        </p:nvGraphicFramePr>
        <p:xfrm>
          <a:off x="245566" y="2072907"/>
          <a:ext cx="11742058" cy="1803400"/>
        </p:xfrm>
        <a:graphic>
          <a:graphicData uri="http://schemas.openxmlformats.org/drawingml/2006/table">
            <a:tbl>
              <a:tblPr firstRow="1" bandRow="1">
                <a:tableStyleId>{21E4AEA4-8DFA-4A89-87EB-49C32662AFE0}</a:tableStyleId>
              </a:tblPr>
              <a:tblGrid>
                <a:gridCol w="5871029">
                  <a:extLst>
                    <a:ext uri="{9D8B030D-6E8A-4147-A177-3AD203B41FA5}">
                      <a16:colId xmlns:a16="http://schemas.microsoft.com/office/drawing/2014/main" val="1385624748"/>
                    </a:ext>
                  </a:extLst>
                </a:gridCol>
                <a:gridCol w="5871029">
                  <a:extLst>
                    <a:ext uri="{9D8B030D-6E8A-4147-A177-3AD203B41FA5}">
                      <a16:colId xmlns:a16="http://schemas.microsoft.com/office/drawing/2014/main" val="3522857728"/>
                    </a:ext>
                  </a:extLst>
                </a:gridCol>
              </a:tblGrid>
              <a:tr h="370840">
                <a:tc>
                  <a:txBody>
                    <a:bodyPr/>
                    <a:lstStyle/>
                    <a:p>
                      <a:r>
                        <a:rPr lang="de-DE" sz="1600" dirty="0">
                          <a:latin typeface="Open Sans" panose="020B0606030504020204"/>
                        </a:rPr>
                        <a:t>Rahmen/Richtlinie</a:t>
                      </a:r>
                    </a:p>
                  </a:txBody>
                  <a:tcPr/>
                </a:tc>
                <a:tc>
                  <a:txBody>
                    <a:bodyPr/>
                    <a:lstStyle/>
                    <a:p>
                      <a:r>
                        <a:rPr lang="de-DE" sz="1600" dirty="0">
                          <a:latin typeface="Open Sans" panose="020B0606030504020204"/>
                        </a:rPr>
                        <a:t>Inhalt/Änderung/Neuerung</a:t>
                      </a:r>
                    </a:p>
                  </a:txBody>
                  <a:tcPr/>
                </a:tc>
                <a:extLst>
                  <a:ext uri="{0D108BD9-81ED-4DB2-BD59-A6C34878D82A}">
                    <a16:rowId xmlns:a16="http://schemas.microsoft.com/office/drawing/2014/main" val="3414838275"/>
                  </a:ext>
                </a:extLst>
              </a:tr>
              <a:tr h="839266">
                <a:tc>
                  <a:txBody>
                    <a:bodyPr/>
                    <a:lstStyle/>
                    <a:p>
                      <a:r>
                        <a:rPr lang="de-DE" sz="2200" b="1" kern="1200" dirty="0">
                          <a:solidFill>
                            <a:schemeClr val="dk1"/>
                          </a:solidFill>
                          <a:latin typeface="Open Sans" panose="020B0606030504020204"/>
                          <a:ea typeface="+mn-ea"/>
                          <a:cs typeface="Calibri" panose="020F0502020204030204" pitchFamily="34" charset="0"/>
                        </a:rPr>
                        <a:t>Gemeinsamer Bundesausschuss</a:t>
                      </a:r>
                      <a:r>
                        <a:rPr lang="de-DE" sz="2200" b="1" kern="1200" baseline="0" dirty="0">
                          <a:solidFill>
                            <a:schemeClr val="dk1"/>
                          </a:solidFill>
                          <a:latin typeface="Open Sans" panose="020B0606030504020204"/>
                          <a:ea typeface="+mn-ea"/>
                          <a:cs typeface="Calibri" panose="020F0502020204030204" pitchFamily="34" charset="0"/>
                        </a:rPr>
                        <a:t> (</a:t>
                      </a:r>
                      <a:r>
                        <a:rPr lang="de-DE" sz="2200" b="1" kern="1200" dirty="0">
                          <a:solidFill>
                            <a:schemeClr val="dk1"/>
                          </a:solidFill>
                          <a:latin typeface="Open Sans" panose="020B0606030504020204"/>
                          <a:ea typeface="+mn-ea"/>
                          <a:cs typeface="Calibri" panose="020F0502020204030204" pitchFamily="34" charset="0"/>
                        </a:rPr>
                        <a:t>GBA): </a:t>
                      </a:r>
                      <a:r>
                        <a:rPr lang="de-DE" sz="2200" b="0" kern="1200" dirty="0">
                          <a:solidFill>
                            <a:schemeClr val="dk1"/>
                          </a:solidFill>
                          <a:latin typeface="Open Sans" panose="020B0606030504020204"/>
                          <a:ea typeface="+mn-ea"/>
                          <a:cs typeface="Calibri" panose="020F0502020204030204" pitchFamily="34" charset="0"/>
                        </a:rPr>
                        <a:t>Regelung </a:t>
                      </a:r>
                      <a:r>
                        <a:rPr lang="de-DE" sz="2200" b="1" kern="1200" dirty="0">
                          <a:solidFill>
                            <a:schemeClr val="dk1"/>
                          </a:solidFill>
                          <a:latin typeface="Open Sans" panose="020B0606030504020204"/>
                          <a:ea typeface="+mn-ea"/>
                          <a:cs typeface="Calibri" panose="020F0502020204030204" pitchFamily="34" charset="0"/>
                        </a:rPr>
                        <a:t>OTC (Over</a:t>
                      </a:r>
                      <a:r>
                        <a:rPr lang="de-DE" sz="2200" b="1" kern="1200" baseline="0" dirty="0">
                          <a:solidFill>
                            <a:schemeClr val="dk1"/>
                          </a:solidFill>
                          <a:latin typeface="Open Sans" panose="020B0606030504020204"/>
                          <a:ea typeface="+mn-ea"/>
                          <a:cs typeface="Calibri" panose="020F0502020204030204" pitchFamily="34" charset="0"/>
                        </a:rPr>
                        <a:t> </a:t>
                      </a:r>
                      <a:r>
                        <a:rPr lang="de-DE" sz="2200" b="1" kern="1200" baseline="0" dirty="0" err="1">
                          <a:solidFill>
                            <a:schemeClr val="dk1"/>
                          </a:solidFill>
                          <a:latin typeface="Open Sans" panose="020B0606030504020204"/>
                          <a:ea typeface="+mn-ea"/>
                          <a:cs typeface="Calibri" panose="020F0502020204030204" pitchFamily="34" charset="0"/>
                        </a:rPr>
                        <a:t>the</a:t>
                      </a:r>
                      <a:r>
                        <a:rPr lang="de-DE" sz="2200" b="1" kern="1200" baseline="0" dirty="0">
                          <a:solidFill>
                            <a:schemeClr val="dk1"/>
                          </a:solidFill>
                          <a:latin typeface="Open Sans" panose="020B0606030504020204"/>
                          <a:ea typeface="+mn-ea"/>
                          <a:cs typeface="Calibri" panose="020F0502020204030204" pitchFamily="34" charset="0"/>
                        </a:rPr>
                        <a:t> </a:t>
                      </a:r>
                      <a:r>
                        <a:rPr lang="de-DE" sz="2200" b="1" kern="1200" baseline="0" dirty="0" err="1">
                          <a:solidFill>
                            <a:schemeClr val="dk1"/>
                          </a:solidFill>
                          <a:latin typeface="Open Sans" panose="020B0606030504020204"/>
                          <a:ea typeface="+mn-ea"/>
                          <a:cs typeface="Calibri" panose="020F0502020204030204" pitchFamily="34" charset="0"/>
                        </a:rPr>
                        <a:t>counter</a:t>
                      </a:r>
                      <a:r>
                        <a:rPr lang="de-DE" sz="2200" b="1" kern="1200" baseline="0" dirty="0">
                          <a:solidFill>
                            <a:schemeClr val="dk1"/>
                          </a:solidFill>
                          <a:latin typeface="Open Sans" panose="020B0606030504020204"/>
                          <a:ea typeface="+mn-ea"/>
                          <a:cs typeface="Calibri" panose="020F0502020204030204" pitchFamily="34" charset="0"/>
                        </a:rPr>
                        <a:t> Medikamente)</a:t>
                      </a:r>
                      <a:endParaRPr lang="de-DE" sz="2200" b="1" kern="1200" dirty="0">
                        <a:solidFill>
                          <a:schemeClr val="dk1"/>
                        </a:solidFill>
                        <a:latin typeface="Open Sans" panose="020B0606030504020204"/>
                        <a:ea typeface="+mn-ea"/>
                        <a:cs typeface="Calibri" panose="020F0502020204030204" pitchFamily="34" charset="0"/>
                      </a:endParaRPr>
                    </a:p>
                  </a:txBody>
                  <a:tcPr/>
                </a:tc>
                <a:tc>
                  <a:txBody>
                    <a:bodyPr/>
                    <a:lstStyle/>
                    <a:p>
                      <a:r>
                        <a:rPr lang="de-DE" sz="2200" b="1" kern="1200" dirty="0">
                          <a:solidFill>
                            <a:schemeClr val="dk1"/>
                          </a:solidFill>
                          <a:latin typeface="Open Sans" panose="020B0606030504020204"/>
                          <a:ea typeface="+mn-ea"/>
                          <a:cs typeface="Calibri" panose="020F0502020204030204" pitchFamily="34" charset="0"/>
                        </a:rPr>
                        <a:t>Nasales Naloxon (</a:t>
                      </a:r>
                      <a:r>
                        <a:rPr lang="de-DE" sz="2200" b="1" kern="1200" dirty="0" err="1">
                          <a:solidFill>
                            <a:schemeClr val="dk1"/>
                          </a:solidFill>
                          <a:latin typeface="Open Sans" panose="020B0606030504020204"/>
                          <a:ea typeface="+mn-ea"/>
                          <a:cs typeface="Calibri" panose="020F0502020204030204" pitchFamily="34" charset="0"/>
                        </a:rPr>
                        <a:t>Ventizolve</a:t>
                      </a:r>
                      <a:r>
                        <a:rPr lang="de-DE" sz="2200" b="1" kern="1200" dirty="0">
                          <a:solidFill>
                            <a:schemeClr val="dk1"/>
                          </a:solidFill>
                          <a:latin typeface="Open Sans" panose="020B0606030504020204"/>
                          <a:ea typeface="+mn-ea"/>
                          <a:cs typeface="Calibri" panose="020F0502020204030204" pitchFamily="34" charset="0"/>
                        </a:rPr>
                        <a:t>?) ist in der </a:t>
                      </a:r>
                      <a:r>
                        <a:rPr lang="de-DE" sz="2200" b="1" kern="1200" dirty="0">
                          <a:solidFill>
                            <a:schemeClr val="dk1"/>
                          </a:solidFill>
                          <a:latin typeface="Open Sans" panose="020B0606030504020204"/>
                          <a:ea typeface="+mn-ea"/>
                          <a:cs typeface="Calibri" panose="020F0502020204030204" pitchFamily="34" charset="0"/>
                          <a:hlinkClick r:id="rId3"/>
                        </a:rPr>
                        <a:t>OTC Anlage</a:t>
                      </a:r>
                      <a:r>
                        <a:rPr lang="de-DE" sz="2200" b="1" kern="1200" dirty="0">
                          <a:solidFill>
                            <a:schemeClr val="dk1"/>
                          </a:solidFill>
                          <a:latin typeface="Open Sans" panose="020B0606030504020204"/>
                          <a:ea typeface="+mn-ea"/>
                          <a:cs typeface="Calibri" panose="020F0502020204030204" pitchFamily="34" charset="0"/>
                        </a:rPr>
                        <a:t> </a:t>
                      </a:r>
                      <a:r>
                        <a:rPr lang="de-DE" sz="2000" b="0" kern="1200" dirty="0">
                          <a:solidFill>
                            <a:schemeClr val="dk1"/>
                          </a:solidFill>
                          <a:latin typeface="Open Sans" panose="020B0606030504020204"/>
                          <a:ea typeface="+mn-ea"/>
                          <a:cs typeface="Calibri" panose="020F0502020204030204" pitchFamily="34" charset="0"/>
                        </a:rPr>
                        <a:t>(Nr.</a:t>
                      </a:r>
                      <a:r>
                        <a:rPr lang="de-DE" sz="2000" b="0" kern="1200" baseline="0" dirty="0">
                          <a:solidFill>
                            <a:schemeClr val="dk1"/>
                          </a:solidFill>
                          <a:latin typeface="Open Sans" panose="020B0606030504020204"/>
                          <a:ea typeface="+mn-ea"/>
                          <a:cs typeface="Calibri" panose="020F0502020204030204" pitchFamily="34" charset="0"/>
                        </a:rPr>
                        <a:t> 46)</a:t>
                      </a:r>
                      <a:r>
                        <a:rPr lang="de-DE" sz="2200" b="1" kern="1200" dirty="0">
                          <a:solidFill>
                            <a:schemeClr val="dk1"/>
                          </a:solidFill>
                          <a:latin typeface="Open Sans" panose="020B0606030504020204"/>
                          <a:ea typeface="+mn-ea"/>
                          <a:cs typeface="Calibri" panose="020F0502020204030204" pitchFamily="34" charset="0"/>
                        </a:rPr>
                        <a:t> enthalten.</a:t>
                      </a:r>
                      <a:r>
                        <a:rPr lang="de-DE" sz="2200" b="1" kern="1200" baseline="0" dirty="0">
                          <a:solidFill>
                            <a:schemeClr val="dk1"/>
                          </a:solidFill>
                          <a:latin typeface="Open Sans" panose="020B0606030504020204"/>
                          <a:ea typeface="+mn-ea"/>
                          <a:cs typeface="Calibri" panose="020F0502020204030204" pitchFamily="34" charset="0"/>
                        </a:rPr>
                        <a:t>  </a:t>
                      </a:r>
                      <a:r>
                        <a:rPr lang="de-DE" sz="2200" b="1" kern="1200" baseline="0" dirty="0">
                          <a:solidFill>
                            <a:srgbClr val="FF0000"/>
                          </a:solidFill>
                          <a:latin typeface="Open Sans" panose="020B0606030504020204"/>
                          <a:ea typeface="+mn-ea"/>
                          <a:cs typeface="Calibri" panose="020F0502020204030204" pitchFamily="34" charset="0"/>
                        </a:rPr>
                        <a:t>Aufhebung der Verschreibungspflicht und Erhalt der Erstattungsfähigkeit</a:t>
                      </a:r>
                      <a:endParaRPr lang="de-DE" sz="2200" b="1" kern="1200" dirty="0">
                        <a:solidFill>
                          <a:srgbClr val="FF0000"/>
                        </a:solidFill>
                        <a:latin typeface="Open Sans" panose="020B0606030504020204"/>
                        <a:ea typeface="+mn-ea"/>
                        <a:cs typeface="Calibri" panose="020F0502020204030204" pitchFamily="34" charset="0"/>
                      </a:endParaRPr>
                    </a:p>
                  </a:txBody>
                  <a:tcPr/>
                </a:tc>
                <a:extLst>
                  <a:ext uri="{0D108BD9-81ED-4DB2-BD59-A6C34878D82A}">
                    <a16:rowId xmlns:a16="http://schemas.microsoft.com/office/drawing/2014/main" val="4113032595"/>
                  </a:ext>
                </a:extLst>
              </a:tr>
            </a:tbl>
          </a:graphicData>
        </a:graphic>
      </p:graphicFrame>
      <p:sp>
        <p:nvSpPr>
          <p:cNvPr id="3" name="Textfeld 2"/>
          <p:cNvSpPr txBox="1"/>
          <p:nvPr/>
        </p:nvSpPr>
        <p:spPr>
          <a:xfrm>
            <a:off x="988541" y="4263081"/>
            <a:ext cx="1025610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3C3C3B"/>
                </a:solidFill>
                <a:effectLst/>
                <a:uLnTx/>
                <a:uFillTx/>
                <a:latin typeface="Open Sans" panose="020B0606030504020204"/>
                <a:ea typeface="+mn-ea"/>
                <a:cs typeface="Calibri" panose="020F0502020204030204" pitchFamily="34" charset="0"/>
              </a:rPr>
              <a:t>Alle Veränderungen der rechtlichen, medizinischen und strukturellen Rahmenbedingungen zielen darauf ab </a:t>
            </a:r>
            <a:r>
              <a:rPr kumimoji="0" lang="de-DE" sz="2000" b="0" i="0" u="none" strike="noStrike" kern="1200" cap="none" spc="0" normalizeH="0" baseline="0" noProof="0" dirty="0">
                <a:ln>
                  <a:noFill/>
                </a:ln>
                <a:solidFill>
                  <a:schemeClr val="accent6">
                    <a:lumMod val="75000"/>
                  </a:schemeClr>
                </a:solidFill>
                <a:effectLst/>
                <a:uLnTx/>
                <a:uFillTx/>
                <a:latin typeface="Open Sans" panose="020B0606030504020204"/>
                <a:ea typeface="+mn-ea"/>
                <a:cs typeface="Calibri" panose="020F0502020204030204" pitchFamily="34" charset="0"/>
              </a:rPr>
              <a:t>nasales </a:t>
            </a:r>
            <a:r>
              <a:rPr kumimoji="0" lang="de-DE" sz="2000" b="1" i="0" u="none" strike="noStrike" kern="1200" cap="none" spc="0" normalizeH="0" baseline="0" noProof="0" dirty="0">
                <a:ln>
                  <a:noFill/>
                </a:ln>
                <a:solidFill>
                  <a:schemeClr val="accent6">
                    <a:lumMod val="75000"/>
                  </a:schemeClr>
                </a:solidFill>
                <a:effectLst/>
                <a:uLnTx/>
                <a:uFillTx/>
                <a:latin typeface="Open Sans" panose="020B0606030504020204"/>
                <a:ea typeface="+mn-ea"/>
                <a:cs typeface="Calibri" panose="020F0502020204030204" pitchFamily="34" charset="0"/>
              </a:rPr>
              <a:t>Naloxon für alle Akteure im Hilfesystem einfacher zugänglich</a:t>
            </a:r>
            <a:r>
              <a:rPr kumimoji="0" lang="de-DE" sz="2000" b="0" i="0" u="none" strike="noStrike" kern="1200" cap="none" spc="0" normalizeH="0" baseline="0" noProof="0" dirty="0">
                <a:ln>
                  <a:noFill/>
                </a:ln>
                <a:solidFill>
                  <a:srgbClr val="3C3C3B"/>
                </a:solidFill>
                <a:effectLst/>
                <a:uLnTx/>
                <a:uFillTx/>
                <a:latin typeface="Open Sans" panose="020B0606030504020204"/>
                <a:ea typeface="+mn-ea"/>
                <a:cs typeface="Calibri" panose="020F0502020204030204" pitchFamily="34" charset="0"/>
              </a:rPr>
              <a:t> zu machen  </a:t>
            </a:r>
          </a:p>
        </p:txBody>
      </p:sp>
      <p:sp>
        <p:nvSpPr>
          <p:cNvPr id="4" name="Rechteck 3">
            <a:extLst>
              <a:ext uri="{FF2B5EF4-FFF2-40B4-BE49-F238E27FC236}">
                <a16:creationId xmlns:a16="http://schemas.microsoft.com/office/drawing/2014/main" id="{F38018B3-01A0-55E4-1956-2FC33C4DAE8C}"/>
              </a:ext>
            </a:extLst>
          </p:cNvPr>
          <p:cNvSpPr/>
          <p:nvPr/>
        </p:nvSpPr>
        <p:spPr bwMode="auto">
          <a:xfrm rot="5400000">
            <a:off x="5680744" y="459416"/>
            <a:ext cx="640652" cy="1197310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6" name="Fußzeilenplatzhalter 5">
            <a:extLst>
              <a:ext uri="{FF2B5EF4-FFF2-40B4-BE49-F238E27FC236}">
                <a16:creationId xmlns:a16="http://schemas.microsoft.com/office/drawing/2014/main" id="{080C0B78-6579-2902-92B9-BFC2A9D4282D}"/>
              </a:ext>
            </a:extLst>
          </p:cNvPr>
          <p:cNvSpPr>
            <a:spLocks noGrp="1"/>
          </p:cNvSpPr>
          <p:nvPr>
            <p:ph type="ftr" sz="quarter" idx="11"/>
          </p:nvPr>
        </p:nvSpPr>
        <p:spPr/>
        <p:txBody>
          <a:bodyPr/>
          <a:lstStyle/>
          <a:p>
            <a:r>
              <a:rPr lang="de-DE" dirty="0" err="1"/>
              <a:t>Naloxontraining</a:t>
            </a:r>
            <a:r>
              <a:rPr lang="de-DE" dirty="0"/>
              <a:t>: Ausbildung von Trainer*innen/Multiplikator*innen</a:t>
            </a:r>
          </a:p>
        </p:txBody>
      </p:sp>
    </p:spTree>
    <p:extLst>
      <p:ext uri="{BB962C8B-B14F-4D97-AF65-F5344CB8AC3E}">
        <p14:creationId xmlns:p14="http://schemas.microsoft.com/office/powerpoint/2010/main" val="1001780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F151A1-D6C1-82A1-1729-D23F297EA0BC}"/>
              </a:ext>
            </a:extLst>
          </p:cNvPr>
          <p:cNvSpPr>
            <a:spLocks noGrp="1"/>
          </p:cNvSpPr>
          <p:nvPr>
            <p:ph type="title"/>
          </p:nvPr>
        </p:nvSpPr>
        <p:spPr>
          <a:xfrm>
            <a:off x="393406" y="144719"/>
            <a:ext cx="7432158" cy="1325563"/>
          </a:xfrm>
        </p:spPr>
        <p:txBody>
          <a:bodyPr>
            <a:normAutofit/>
          </a:bodyPr>
          <a:lstStyle/>
          <a:p>
            <a:r>
              <a:rPr lang="de-DE" dirty="0"/>
              <a:t>Fachkräfte/Einrichtungen mit Naloxon ausstatten</a:t>
            </a:r>
          </a:p>
        </p:txBody>
      </p:sp>
      <p:sp>
        <p:nvSpPr>
          <p:cNvPr id="6" name="Inhaltsplatzhalter 5">
            <a:extLst>
              <a:ext uri="{FF2B5EF4-FFF2-40B4-BE49-F238E27FC236}">
                <a16:creationId xmlns:a16="http://schemas.microsoft.com/office/drawing/2014/main" id="{8D05FC62-EE56-171F-927F-37C8F545E39A}"/>
              </a:ext>
            </a:extLst>
          </p:cNvPr>
          <p:cNvSpPr>
            <a:spLocks noGrp="1"/>
          </p:cNvSpPr>
          <p:nvPr>
            <p:ph sz="half" idx="1"/>
          </p:nvPr>
        </p:nvSpPr>
        <p:spPr/>
        <p:txBody>
          <a:bodyPr>
            <a:normAutofit fontScale="92500" lnSpcReduction="20000"/>
          </a:bodyPr>
          <a:lstStyle/>
          <a:p>
            <a:r>
              <a:rPr lang="de-DE" dirty="0"/>
              <a:t>§ 2a der Arzneimittelverschreibungsverordnung (AMVV) </a:t>
            </a:r>
          </a:p>
          <a:p>
            <a:r>
              <a:rPr lang="de-DE" dirty="0"/>
              <a:t>Einrichtungen wie Drogen- und Suchthilfen, Obdachlosenhilfe, Strafvollzugs sowie Zoll- und Polizeibehörden dürfen Naloxon-Nasensprays erhalten.</a:t>
            </a:r>
          </a:p>
          <a:p>
            <a:r>
              <a:rPr lang="de-DE" dirty="0"/>
              <a:t>Sammelrezept </a:t>
            </a:r>
            <a:r>
              <a:rPr lang="de-DE" u="sng" dirty="0"/>
              <a:t>ohne</a:t>
            </a:r>
            <a:r>
              <a:rPr lang="de-DE" dirty="0"/>
              <a:t> die üblichen Angaben wie Name und Geburtsdatum der Patientin/des Patienten</a:t>
            </a:r>
          </a:p>
          <a:p>
            <a:r>
              <a:rPr lang="de-DE" dirty="0"/>
              <a:t>Privatrezept 62,51€ pro 2er-Packung </a:t>
            </a:r>
            <a:r>
              <a:rPr lang="de-DE" sz="1900" dirty="0"/>
              <a:t>(Stand 08-2026)</a:t>
            </a:r>
            <a:endParaRPr lang="de-DE" dirty="0"/>
          </a:p>
        </p:txBody>
      </p:sp>
      <p:pic>
        <p:nvPicPr>
          <p:cNvPr id="9" name="Grafik 8">
            <a:extLst>
              <a:ext uri="{FF2B5EF4-FFF2-40B4-BE49-F238E27FC236}">
                <a16:creationId xmlns:a16="http://schemas.microsoft.com/office/drawing/2014/main" id="{B0961930-0164-30C1-1FE8-AA07D97490E7}"/>
              </a:ext>
            </a:extLst>
          </p:cNvPr>
          <p:cNvPicPr>
            <a:picLocks noChangeAspect="1"/>
          </p:cNvPicPr>
          <p:nvPr/>
        </p:nvPicPr>
        <p:blipFill>
          <a:blip r:embed="rId3"/>
          <a:stretch>
            <a:fillRect/>
          </a:stretch>
        </p:blipFill>
        <p:spPr>
          <a:xfrm>
            <a:off x="7755157" y="53165"/>
            <a:ext cx="4276731" cy="6022167"/>
          </a:xfrm>
          <a:prstGeom prst="rect">
            <a:avLst/>
          </a:prstGeom>
        </p:spPr>
      </p:pic>
      <p:sp>
        <p:nvSpPr>
          <p:cNvPr id="7" name="Inhaltsplatzhalter 6">
            <a:extLst>
              <a:ext uri="{FF2B5EF4-FFF2-40B4-BE49-F238E27FC236}">
                <a16:creationId xmlns:a16="http://schemas.microsoft.com/office/drawing/2014/main" id="{51261C7A-A477-DBE2-786C-25EE4F079256}"/>
              </a:ext>
            </a:extLst>
          </p:cNvPr>
          <p:cNvSpPr>
            <a:spLocks noGrp="1"/>
          </p:cNvSpPr>
          <p:nvPr>
            <p:ph sz="half" idx="2"/>
          </p:nvPr>
        </p:nvSpPr>
        <p:spPr>
          <a:xfrm rot="836382">
            <a:off x="6229666" y="3145033"/>
            <a:ext cx="3221884" cy="870961"/>
          </a:xfrm>
          <a:solidFill>
            <a:schemeClr val="accent6">
              <a:lumMod val="60000"/>
              <a:lumOff val="40000"/>
            </a:schemeClr>
          </a:solidFill>
        </p:spPr>
        <p:txBody>
          <a:bodyPr>
            <a:normAutofit fontScale="85000" lnSpcReduction="10000"/>
          </a:bodyPr>
          <a:lstStyle/>
          <a:p>
            <a:pPr marL="0" indent="0">
              <a:buNone/>
            </a:pPr>
            <a:r>
              <a:rPr lang="de-DE" dirty="0">
                <a:solidFill>
                  <a:schemeClr val="bg1"/>
                </a:solidFill>
              </a:rPr>
              <a:t>Hier geht‘s zur</a:t>
            </a:r>
            <a:endParaRPr lang="de-DE" dirty="0">
              <a:solidFill>
                <a:srgbClr val="EB608C"/>
              </a:solidFill>
              <a:hlinkClick r:id="rId4">
                <a:extLst>
                  <a:ext uri="{A12FA001-AC4F-418D-AE19-62706E023703}">
                    <ahyp:hlinkClr xmlns:ahyp="http://schemas.microsoft.com/office/drawing/2018/hyperlinkcolor" val="tx"/>
                  </a:ext>
                </a:extLst>
              </a:hlinkClick>
            </a:endParaRPr>
          </a:p>
          <a:p>
            <a:pPr marL="0" indent="0">
              <a:buNone/>
            </a:pPr>
            <a:r>
              <a:rPr lang="de-DE" b="1" dirty="0">
                <a:solidFill>
                  <a:schemeClr val="bg1"/>
                </a:solidFill>
                <a:hlinkClick r:id="rId4">
                  <a:extLst>
                    <a:ext uri="{A12FA001-AC4F-418D-AE19-62706E023703}">
                      <ahyp:hlinkClr xmlns:ahyp="http://schemas.microsoft.com/office/drawing/2018/hyperlinkcolor" val="tx"/>
                    </a:ext>
                  </a:extLst>
                </a:hlinkClick>
              </a:rPr>
              <a:t>Handreichung Naloxon</a:t>
            </a:r>
            <a:endParaRPr lang="de-DE" b="1" dirty="0">
              <a:solidFill>
                <a:schemeClr val="bg1"/>
              </a:solidFill>
            </a:endParaRPr>
          </a:p>
          <a:p>
            <a:pPr marL="0" indent="0">
              <a:buNone/>
            </a:pPr>
            <a:endParaRPr lang="de-DE" dirty="0">
              <a:solidFill>
                <a:schemeClr val="bg1"/>
              </a:solidFill>
            </a:endParaRPr>
          </a:p>
        </p:txBody>
      </p:sp>
      <p:sp>
        <p:nvSpPr>
          <p:cNvPr id="10" name="Rechteck 9">
            <a:extLst>
              <a:ext uri="{FF2B5EF4-FFF2-40B4-BE49-F238E27FC236}">
                <a16:creationId xmlns:a16="http://schemas.microsoft.com/office/drawing/2014/main" id="{9D5C8AFC-92B4-51A3-5CD4-BFDF9A1ECBE1}"/>
              </a:ext>
            </a:extLst>
          </p:cNvPr>
          <p:cNvSpPr/>
          <p:nvPr/>
        </p:nvSpPr>
        <p:spPr bwMode="auto">
          <a:xfrm rot="5400000">
            <a:off x="5680744" y="459416"/>
            <a:ext cx="640652" cy="1197310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solidFill>
                <a:schemeClr val="tx2">
                  <a:lumMod val="50000"/>
                </a:schemeClr>
              </a:solidFill>
            </a:endParaRPr>
          </a:p>
        </p:txBody>
      </p:sp>
      <p:sp>
        <p:nvSpPr>
          <p:cNvPr id="11" name="Fußzeilenplatzhalter 5">
            <a:extLst>
              <a:ext uri="{FF2B5EF4-FFF2-40B4-BE49-F238E27FC236}">
                <a16:creationId xmlns:a16="http://schemas.microsoft.com/office/drawing/2014/main" id="{BDD0EFEA-311A-7ED0-8DA6-5EA010FE0E84}"/>
              </a:ext>
            </a:extLst>
          </p:cNvPr>
          <p:cNvSpPr>
            <a:spLocks noGrp="1"/>
          </p:cNvSpPr>
          <p:nvPr>
            <p:ph type="ftr" sz="quarter" idx="11"/>
          </p:nvPr>
        </p:nvSpPr>
        <p:spPr>
          <a:xfrm>
            <a:off x="1412470" y="6356350"/>
            <a:ext cx="4114800" cy="285751"/>
          </a:xfrm>
        </p:spPr>
        <p:txBody>
          <a:bodyPr/>
          <a:lstStyle/>
          <a:p>
            <a:r>
              <a:rPr lang="de-DE" dirty="0" err="1"/>
              <a:t>Naloxontraining</a:t>
            </a:r>
            <a:r>
              <a:rPr lang="de-DE" dirty="0"/>
              <a:t>: Ausbildung von Trainer*innen/Multiplikator*innen</a:t>
            </a:r>
          </a:p>
        </p:txBody>
      </p:sp>
    </p:spTree>
    <p:extLst>
      <p:ext uri="{BB962C8B-B14F-4D97-AF65-F5344CB8AC3E}">
        <p14:creationId xmlns:p14="http://schemas.microsoft.com/office/powerpoint/2010/main" val="2348174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fade">
                                      <p:cBhvr>
                                        <p:cTn id="33" dur="1000"/>
                                        <p:tgtEl>
                                          <p:spTgt spid="6">
                                            <p:txEl>
                                              <p:pRg st="3" end="3"/>
                                            </p:txEl>
                                          </p:spTgt>
                                        </p:tgtEl>
                                      </p:cBhvr>
                                    </p:animEffect>
                                    <p:anim calcmode="lin" valueType="num">
                                      <p:cBhvr>
                                        <p:cTn id="3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bg/>
                                          </p:spTgt>
                                        </p:tgtEl>
                                        <p:attrNameLst>
                                          <p:attrName>style.visibility</p:attrName>
                                        </p:attrNameLst>
                                      </p:cBhvr>
                                      <p:to>
                                        <p:strVal val="visible"/>
                                      </p:to>
                                    </p:set>
                                    <p:animEffect transition="in" filter="fade">
                                      <p:cBhvr>
                                        <p:cTn id="40" dur="1000"/>
                                        <p:tgtEl>
                                          <p:spTgt spid="7">
                                            <p:bg/>
                                          </p:spTgt>
                                        </p:tgtEl>
                                      </p:cBhvr>
                                    </p:animEffect>
                                    <p:anim calcmode="lin" valueType="num">
                                      <p:cBhvr>
                                        <p:cTn id="41" dur="1000" fill="hold"/>
                                        <p:tgtEl>
                                          <p:spTgt spid="7">
                                            <p:bg/>
                                          </p:spTgt>
                                        </p:tgtEl>
                                        <p:attrNameLst>
                                          <p:attrName>ppt_x</p:attrName>
                                        </p:attrNameLst>
                                      </p:cBhvr>
                                      <p:tavLst>
                                        <p:tav tm="0">
                                          <p:val>
                                            <p:strVal val="#ppt_x"/>
                                          </p:val>
                                        </p:tav>
                                        <p:tav tm="100000">
                                          <p:val>
                                            <p:strVal val="#ppt_x"/>
                                          </p:val>
                                        </p:tav>
                                      </p:tavLst>
                                    </p:anim>
                                    <p:anim calcmode="lin" valueType="num">
                                      <p:cBhvr>
                                        <p:cTn id="42"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fade">
                                      <p:cBhvr>
                                        <p:cTn id="47" dur="1000"/>
                                        <p:tgtEl>
                                          <p:spTgt spid="7">
                                            <p:txEl>
                                              <p:pRg st="0" end="0"/>
                                            </p:txEl>
                                          </p:spTgt>
                                        </p:tgtEl>
                                      </p:cBhvr>
                                    </p:animEffect>
                                    <p:anim calcmode="lin" valueType="num">
                                      <p:cBhvr>
                                        <p:cTn id="4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7">
                                            <p:txEl>
                                              <p:pRg st="1" end="1"/>
                                            </p:txEl>
                                          </p:spTgt>
                                        </p:tgtEl>
                                        <p:attrNameLst>
                                          <p:attrName>style.visibility</p:attrName>
                                        </p:attrNameLst>
                                      </p:cBhvr>
                                      <p:to>
                                        <p:strVal val="visible"/>
                                      </p:to>
                                    </p:set>
                                    <p:animEffect transition="in" filter="fade">
                                      <p:cBhvr>
                                        <p:cTn id="54" dur="1000"/>
                                        <p:tgtEl>
                                          <p:spTgt spid="7">
                                            <p:txEl>
                                              <p:pRg st="1" end="1"/>
                                            </p:txEl>
                                          </p:spTgt>
                                        </p:tgtEl>
                                      </p:cBhvr>
                                    </p:animEffect>
                                    <p:anim calcmode="lin" valueType="num">
                                      <p:cBhvr>
                                        <p:cTn id="5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5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E63FF8-926D-DD63-BD8D-41861130CE0B}"/>
              </a:ext>
            </a:extLst>
          </p:cNvPr>
          <p:cNvSpPr>
            <a:spLocks noGrp="1"/>
          </p:cNvSpPr>
          <p:nvPr>
            <p:ph type="title"/>
          </p:nvPr>
        </p:nvSpPr>
        <p:spPr>
          <a:xfrm>
            <a:off x="145143" y="206374"/>
            <a:ext cx="8789307" cy="1325563"/>
          </a:xfrm>
        </p:spPr>
        <p:txBody>
          <a:bodyPr>
            <a:noAutofit/>
          </a:bodyPr>
          <a:lstStyle/>
          <a:p>
            <a:r>
              <a:rPr lang="de-DE" sz="2800" dirty="0"/>
              <a:t>Factsheet Naloxon</a:t>
            </a:r>
            <a:br>
              <a:rPr lang="de-DE" sz="2800" dirty="0"/>
            </a:br>
            <a:r>
              <a:rPr lang="de-DE" sz="1800" dirty="0"/>
              <a:t>für Polizist*innen und Außendienstmitarbeiter*innen in Ordnungs-</a:t>
            </a:r>
            <a:br>
              <a:rPr lang="de-DE" sz="1800" dirty="0"/>
            </a:br>
            <a:r>
              <a:rPr lang="de-DE" sz="1800" dirty="0" err="1"/>
              <a:t>ämtern</a:t>
            </a:r>
            <a:r>
              <a:rPr lang="de-DE" sz="1800" dirty="0"/>
              <a:t> (KOD, AOD) sowie andere Angestellte staatlicher Behörden/Ämter</a:t>
            </a:r>
          </a:p>
        </p:txBody>
      </p:sp>
      <p:sp>
        <p:nvSpPr>
          <p:cNvPr id="3" name="Inhaltsplatzhalter 2">
            <a:extLst>
              <a:ext uri="{FF2B5EF4-FFF2-40B4-BE49-F238E27FC236}">
                <a16:creationId xmlns:a16="http://schemas.microsoft.com/office/drawing/2014/main" id="{D1FC4124-4ED2-BDFD-8843-3DF4E2F9F276}"/>
              </a:ext>
            </a:extLst>
          </p:cNvPr>
          <p:cNvSpPr>
            <a:spLocks noGrp="1"/>
          </p:cNvSpPr>
          <p:nvPr>
            <p:ph idx="1"/>
          </p:nvPr>
        </p:nvSpPr>
        <p:spPr>
          <a:xfrm>
            <a:off x="276226" y="1825625"/>
            <a:ext cx="8509884" cy="4127500"/>
          </a:xfrm>
        </p:spPr>
        <p:txBody>
          <a:bodyPr>
            <a:normAutofit lnSpcReduction="10000"/>
          </a:bodyPr>
          <a:lstStyle/>
          <a:p>
            <a:r>
              <a:rPr lang="de-DE" dirty="0"/>
              <a:t>Die weitreichenden gesetzlichen  Änderungen zum Thema Naloxon haben hoffentlich die intendierten positiven Effekte. </a:t>
            </a:r>
            <a:r>
              <a:rPr lang="de-DE" dirty="0">
                <a:hlinkClick r:id="rId2"/>
              </a:rPr>
              <a:t>→ Richtlinien BÄK unter 3.6</a:t>
            </a:r>
            <a:endParaRPr lang="de-DE" dirty="0"/>
          </a:p>
          <a:p>
            <a:pPr marL="457200" lvl="1" indent="0">
              <a:buNone/>
            </a:pPr>
            <a:r>
              <a:rPr lang="de-DE" dirty="0">
                <a:sym typeface="Wingdings" panose="05000000000000000000" pitchFamily="2" charset="2"/>
              </a:rPr>
              <a:t> </a:t>
            </a:r>
            <a:r>
              <a:rPr lang="de-DE" dirty="0" err="1">
                <a:sym typeface="Wingdings" panose="05000000000000000000" pitchFamily="2" charset="2"/>
              </a:rPr>
              <a:t>Ärzt</a:t>
            </a:r>
            <a:r>
              <a:rPr lang="de-DE" dirty="0">
                <a:sym typeface="Wingdings" panose="05000000000000000000" pitchFamily="2" charset="2"/>
              </a:rPr>
              <a:t>*innen können zur flächendeckenden Verbreitung (u.a. unter Substitutionspatient*innen) beitragen </a:t>
            </a:r>
            <a:endParaRPr lang="de-DE" dirty="0"/>
          </a:p>
          <a:p>
            <a:pPr>
              <a:lnSpc>
                <a:spcPct val="160000"/>
              </a:lnSpc>
              <a:spcAft>
                <a:spcPts val="600"/>
              </a:spcAft>
            </a:pPr>
            <a:r>
              <a:rPr lang="de-DE" dirty="0"/>
              <a:t>Sammelrezepte für Einrichtungen sind möglich</a:t>
            </a:r>
          </a:p>
          <a:p>
            <a:r>
              <a:rPr lang="de-DE" dirty="0"/>
              <a:t>Für Konsument*innen gilt weiter der kostenfreie Bezug über GKV-Rezepte. </a:t>
            </a:r>
          </a:p>
          <a:p>
            <a:r>
              <a:rPr lang="de-DE" dirty="0"/>
              <a:t>Für Polizei- und Ordnungskräfte gibt es signifikante Veränderungen. </a:t>
            </a:r>
          </a:p>
          <a:p>
            <a:pPr marL="457200" lvl="1" indent="0">
              <a:buNone/>
            </a:pPr>
            <a:r>
              <a:rPr lang="de-DE" dirty="0">
                <a:sym typeface="Wingdings" panose="05000000000000000000" pitchFamily="2" charset="2"/>
              </a:rPr>
              <a:t> </a:t>
            </a:r>
            <a:r>
              <a:rPr lang="de-DE" dirty="0"/>
              <a:t>Rechtliche und inhaltliche Einordnung beseitigt Unsicherheiten</a:t>
            </a:r>
          </a:p>
        </p:txBody>
      </p:sp>
      <p:sp>
        <p:nvSpPr>
          <p:cNvPr id="4" name="Fußzeilenplatzhalter 3">
            <a:extLst>
              <a:ext uri="{FF2B5EF4-FFF2-40B4-BE49-F238E27FC236}">
                <a16:creationId xmlns:a16="http://schemas.microsoft.com/office/drawing/2014/main" id="{38529140-3226-5195-A5C6-529FF735D019}"/>
              </a:ext>
            </a:extLst>
          </p:cNvPr>
          <p:cNvSpPr>
            <a:spLocks noGrp="1"/>
          </p:cNvSpPr>
          <p:nvPr>
            <p:ph type="ftr" sz="quarter" idx="11"/>
          </p:nvPr>
        </p:nvSpPr>
        <p:spPr/>
        <p:txBody>
          <a:bodyPr/>
          <a:lstStyle/>
          <a:p>
            <a:r>
              <a:rPr lang="de-DE" dirty="0" err="1"/>
              <a:t>Naloxontraining</a:t>
            </a:r>
            <a:r>
              <a:rPr lang="de-DE" dirty="0"/>
              <a:t>: Ausbildung von Trainer*innen/Multiplikator*innen</a:t>
            </a:r>
          </a:p>
        </p:txBody>
      </p:sp>
      <p:pic>
        <p:nvPicPr>
          <p:cNvPr id="9" name="Grafik 8">
            <a:hlinkClick r:id="rId3"/>
            <a:extLst>
              <a:ext uri="{FF2B5EF4-FFF2-40B4-BE49-F238E27FC236}">
                <a16:creationId xmlns:a16="http://schemas.microsoft.com/office/drawing/2014/main" id="{0CF0CD49-8805-B8B6-FFC6-D7CCD4778D30}"/>
              </a:ext>
            </a:extLst>
          </p:cNvPr>
          <p:cNvPicPr>
            <a:picLocks noChangeAspect="1"/>
          </p:cNvPicPr>
          <p:nvPr/>
        </p:nvPicPr>
        <p:blipFill>
          <a:blip r:embed="rId4"/>
          <a:stretch>
            <a:fillRect/>
          </a:stretch>
        </p:blipFill>
        <p:spPr>
          <a:xfrm>
            <a:off x="8786110" y="904875"/>
            <a:ext cx="3260748" cy="4715330"/>
          </a:xfrm>
          <a:prstGeom prst="rect">
            <a:avLst/>
          </a:prstGeom>
        </p:spPr>
      </p:pic>
      <p:sp>
        <p:nvSpPr>
          <p:cNvPr id="6" name="Textfeld 5">
            <a:extLst>
              <a:ext uri="{FF2B5EF4-FFF2-40B4-BE49-F238E27FC236}">
                <a16:creationId xmlns:a16="http://schemas.microsoft.com/office/drawing/2014/main" id="{A6BE4C37-855C-4139-2D3B-3148E210BB4F}"/>
              </a:ext>
            </a:extLst>
          </p:cNvPr>
          <p:cNvSpPr txBox="1"/>
          <p:nvPr/>
        </p:nvSpPr>
        <p:spPr>
          <a:xfrm rot="920794">
            <a:off x="7888891" y="4673695"/>
            <a:ext cx="2134817" cy="800219"/>
          </a:xfrm>
          <a:prstGeom prst="rect">
            <a:avLst/>
          </a:prstGeom>
          <a:solidFill>
            <a:srgbClr val="EA9E2E"/>
          </a:solidFill>
        </p:spPr>
        <p:txBody>
          <a:bodyPr wrap="square" rtlCol="0">
            <a:spAutoFit/>
          </a:bodyPr>
          <a:lstStyle/>
          <a:p>
            <a:r>
              <a:rPr lang="de-DE" sz="16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Hier geht‘s zum</a:t>
            </a:r>
            <a:endParaRPr lang="de-DE" sz="16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endParaRPr>
          </a:p>
          <a:p>
            <a:r>
              <a:rPr lang="de-DE" sz="1600" b="1"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Factsheet Naloxon</a:t>
            </a:r>
            <a:endParaRPr lang="de-DE" sz="1600" b="1"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a:p>
            <a:r>
              <a:rPr lang="de-DE" sz="14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(gerne weitergeben!!)</a:t>
            </a:r>
          </a:p>
        </p:txBody>
      </p:sp>
      <p:sp>
        <p:nvSpPr>
          <p:cNvPr id="8" name="Rechteck 7">
            <a:extLst>
              <a:ext uri="{FF2B5EF4-FFF2-40B4-BE49-F238E27FC236}">
                <a16:creationId xmlns:a16="http://schemas.microsoft.com/office/drawing/2014/main" id="{BEB34E0E-18A9-0D02-2B6B-6D52CDE92DF7}"/>
              </a:ext>
            </a:extLst>
          </p:cNvPr>
          <p:cNvSpPr/>
          <p:nvPr/>
        </p:nvSpPr>
        <p:spPr bwMode="auto">
          <a:xfrm rot="5400000">
            <a:off x="5739978" y="489713"/>
            <a:ext cx="640652" cy="1197310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solidFill>
                <a:schemeClr val="tx2">
                  <a:lumMod val="50000"/>
                </a:schemeClr>
              </a:solidFill>
            </a:endParaRPr>
          </a:p>
        </p:txBody>
      </p:sp>
      <p:sp>
        <p:nvSpPr>
          <p:cNvPr id="10" name="Fußzeilenplatzhalter 5">
            <a:extLst>
              <a:ext uri="{FF2B5EF4-FFF2-40B4-BE49-F238E27FC236}">
                <a16:creationId xmlns:a16="http://schemas.microsoft.com/office/drawing/2014/main" id="{630D0C62-9FCB-6BB5-E287-86EBB502ED84}"/>
              </a:ext>
            </a:extLst>
          </p:cNvPr>
          <p:cNvSpPr txBox="1">
            <a:spLocks/>
          </p:cNvSpPr>
          <p:nvPr/>
        </p:nvSpPr>
        <p:spPr>
          <a:xfrm>
            <a:off x="1471704" y="6386647"/>
            <a:ext cx="4114800" cy="285751"/>
          </a:xfrm>
          <a:prstGeom prst="rect">
            <a:avLst/>
          </a:prstGeom>
        </p:spPr>
        <p:txBody>
          <a:bodyPr vert="horz" lIns="91440" tIns="45720" rIns="91440" bIns="45720" rtlCol="0" anchor="ctr"/>
          <a:lstStyle>
            <a:defPPr>
              <a:defRPr lang="en-US"/>
            </a:defPPr>
            <a:lvl1pPr marL="0" algn="l" defTabSz="457200">
              <a:defRPr sz="1000" b="1" i="1">
                <a:solidFill>
                  <a:srgbClr val="0064AE"/>
                </a:solidFill>
                <a:latin typeface="Open Sans SemiBold" charset="0"/>
                <a:ea typeface="Open Sans SemiBold" charset="0"/>
                <a:cs typeface="Open Sans SemiBold" charset="0"/>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r>
              <a:rPr lang="de-DE"/>
              <a:t>Naloxontraining: Ausbildung von Trainer*innen/Multiplikator*innen</a:t>
            </a:r>
            <a:endParaRPr lang="de-DE" dirty="0"/>
          </a:p>
        </p:txBody>
      </p:sp>
    </p:spTree>
    <p:extLst>
      <p:ext uri="{BB962C8B-B14F-4D97-AF65-F5344CB8AC3E}">
        <p14:creationId xmlns:p14="http://schemas.microsoft.com/office/powerpoint/2010/main" val="3403322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5AF4EC-790E-4403-BB6F-C44A71168825}"/>
              </a:ext>
            </a:extLst>
          </p:cNvPr>
          <p:cNvSpPr>
            <a:spLocks noGrp="1"/>
          </p:cNvSpPr>
          <p:nvPr>
            <p:ph type="ctrTitle"/>
          </p:nvPr>
        </p:nvSpPr>
        <p:spPr>
          <a:xfrm>
            <a:off x="2444495" y="556054"/>
            <a:ext cx="8804752" cy="640652"/>
          </a:xfrm>
        </p:spPr>
        <p:txBody>
          <a:bodyPr>
            <a:normAutofit/>
          </a:bodyPr>
          <a:lstStyle/>
          <a:p>
            <a:r>
              <a:rPr lang="de-DE" sz="3600" b="1" dirty="0"/>
              <a:t>NALOXON –Take </a:t>
            </a:r>
            <a:r>
              <a:rPr lang="de-DE" sz="3600" b="1" dirty="0" err="1"/>
              <a:t>away</a:t>
            </a:r>
            <a:r>
              <a:rPr lang="de-DE" sz="3600" b="1" dirty="0"/>
              <a:t> Informationen</a:t>
            </a:r>
          </a:p>
        </p:txBody>
      </p:sp>
      <p:sp>
        <p:nvSpPr>
          <p:cNvPr id="3" name="Untertitel 2">
            <a:extLst>
              <a:ext uri="{FF2B5EF4-FFF2-40B4-BE49-F238E27FC236}">
                <a16:creationId xmlns:a16="http://schemas.microsoft.com/office/drawing/2014/main" id="{E6170ACF-D44E-400D-8CA6-E017FC0A3905}"/>
              </a:ext>
            </a:extLst>
          </p:cNvPr>
          <p:cNvSpPr>
            <a:spLocks noGrp="1"/>
          </p:cNvSpPr>
          <p:nvPr>
            <p:ph type="subTitle" idx="1"/>
          </p:nvPr>
        </p:nvSpPr>
        <p:spPr>
          <a:xfrm>
            <a:off x="4760433" y="1384044"/>
            <a:ext cx="6906220" cy="4359920"/>
          </a:xfrm>
        </p:spPr>
        <p:txBody>
          <a:bodyPr>
            <a:noAutofit/>
          </a:bodyPr>
          <a:lstStyle/>
          <a:p>
            <a:pPr marL="457200" indent="-457200" algn="l">
              <a:buFont typeface="Arial" panose="020B0604020202020204" pitchFamily="34" charset="0"/>
              <a:buChar char="•"/>
            </a:pP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wirkt auch bei Mischkonsum,</a:t>
            </a:r>
            <a:r>
              <a:rPr lang="de-DE" dirty="0">
                <a:solidFill>
                  <a:schemeClr val="tx1"/>
                </a:solidFill>
                <a:effectLst>
                  <a:outerShdw blurRad="38100" dist="38100" dir="2700000" algn="tl">
                    <a:srgbClr val="000000">
                      <a:alpha val="43137"/>
                    </a:srgbClr>
                  </a:outerShdw>
                </a:effectLst>
                <a:latin typeface="Arial Rounded MT Bold" panose="020F0704030504030204" pitchFamily="34" charset="0"/>
                <a:ea typeface="Open sans" panose="020B0606030504020204" pitchFamily="34" charset="0"/>
                <a:cs typeface="Calibri" panose="020F0502020204030204" pitchFamily="34" charset="0"/>
              </a:rPr>
              <a:t> </a:t>
            </a: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wenn Opioide konsumiert wurden</a:t>
            </a:r>
          </a:p>
          <a:p>
            <a:pPr marL="457200" indent="-457200" algn="l">
              <a:buFont typeface="Arial" panose="020B0604020202020204" pitchFamily="34" charset="0"/>
              <a:buChar char="•"/>
            </a:pP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kann durch med. Laien sicher angewendet werden</a:t>
            </a:r>
          </a:p>
          <a:p>
            <a:pPr marL="457200" indent="-457200" algn="l">
              <a:buFont typeface="Arial" panose="020B0604020202020204" pitchFamily="34" charset="0"/>
              <a:buChar char="•"/>
            </a:pP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wirkt auch bei hochpotenten, synthetischen Opioiden (wie </a:t>
            </a:r>
            <a:r>
              <a:rPr lang="de-DE" dirty="0" err="1">
                <a:solidFill>
                  <a:schemeClr val="tx1"/>
                </a:solidFill>
                <a:latin typeface="Arial Rounded MT Bold" panose="020F0704030504030204" pitchFamily="34" charset="0"/>
                <a:ea typeface="Open sans" panose="020B0606030504020204" pitchFamily="34" charset="0"/>
                <a:cs typeface="Calibri" panose="020F0502020204030204" pitchFamily="34" charset="0"/>
              </a:rPr>
              <a:t>Nitazenen</a:t>
            </a: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 und Fentanyl). Erfahrungen zeigen, dass dabei eine höhere </a:t>
            </a:r>
            <a:r>
              <a:rPr lang="de-DE" dirty="0" err="1">
                <a:solidFill>
                  <a:schemeClr val="tx1"/>
                </a:solidFill>
                <a:latin typeface="Arial Rounded MT Bold" panose="020F0704030504030204" pitchFamily="34" charset="0"/>
                <a:ea typeface="Open sans" panose="020B0606030504020204" pitchFamily="34" charset="0"/>
                <a:cs typeface="Calibri" panose="020F0502020204030204" pitchFamily="34" charset="0"/>
              </a:rPr>
              <a:t>Naloxondosis</a:t>
            </a: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 benötigt wird (2 Sprays)</a:t>
            </a:r>
          </a:p>
          <a:p>
            <a:pPr marL="457200" indent="-457200" algn="l">
              <a:buFont typeface="Arial" panose="020B0604020202020204" pitchFamily="34" charset="0"/>
              <a:buChar char="•"/>
            </a:pPr>
            <a:r>
              <a:rPr lang="de-DE"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Im Zweifel imm</a:t>
            </a:r>
            <a:r>
              <a:rPr lang="de-DE" sz="2800" dirty="0">
                <a:solidFill>
                  <a:schemeClr val="tx1"/>
                </a:solidFill>
                <a:latin typeface="Arial Rounded MT Bold" panose="020F0704030504030204" pitchFamily="34" charset="0"/>
                <a:ea typeface="Open sans" panose="020B0606030504020204" pitchFamily="34" charset="0"/>
                <a:cs typeface="Calibri" panose="020F0502020204030204" pitchFamily="34" charset="0"/>
              </a:rPr>
              <a:t>er Naloxon anwenden</a:t>
            </a:r>
            <a:br>
              <a:rPr lang="de-DE" sz="2800" dirty="0">
                <a:solidFill>
                  <a:schemeClr val="tx1"/>
                </a:solidFill>
                <a:latin typeface="Open Sans" panose="020B0606030504020204"/>
                <a:ea typeface="Open sans" panose="020B0606030504020204" pitchFamily="34" charset="0"/>
                <a:cs typeface="Calibri" panose="020F0502020204030204" pitchFamily="34" charset="0"/>
              </a:rPr>
            </a:br>
            <a:endParaRPr lang="de-DE" sz="2800" dirty="0">
              <a:solidFill>
                <a:schemeClr val="tx1"/>
              </a:solidFill>
              <a:latin typeface="Open Sans" panose="020B0606030504020204"/>
              <a:ea typeface="Open sans" panose="020B0606030504020204" pitchFamily="34" charset="0"/>
              <a:cs typeface="Calibri" panose="020F0502020204030204" pitchFamily="34" charset="0"/>
            </a:endParaRPr>
          </a:p>
        </p:txBody>
      </p:sp>
      <p:pic>
        <p:nvPicPr>
          <p:cNvPr id="6" name="Grafik 5">
            <a:extLst>
              <a:ext uri="{FF2B5EF4-FFF2-40B4-BE49-F238E27FC236}">
                <a16:creationId xmlns:a16="http://schemas.microsoft.com/office/drawing/2014/main" id="{C91E0878-9A12-310C-EB73-D2CEC7119325}"/>
              </a:ext>
            </a:extLst>
          </p:cNvPr>
          <p:cNvPicPr>
            <a:picLocks noChangeAspect="1"/>
          </p:cNvPicPr>
          <p:nvPr/>
        </p:nvPicPr>
        <p:blipFill>
          <a:blip r:embed="rId3"/>
          <a:stretch>
            <a:fillRect/>
          </a:stretch>
        </p:blipFill>
        <p:spPr>
          <a:xfrm>
            <a:off x="404541" y="1625331"/>
            <a:ext cx="2551428" cy="3794191"/>
          </a:xfrm>
          <a:prstGeom prst="rect">
            <a:avLst/>
          </a:prstGeom>
        </p:spPr>
      </p:pic>
      <p:cxnSp>
        <p:nvCxnSpPr>
          <p:cNvPr id="8" name="Gerade Verbindung mit Pfeil 7">
            <a:extLst>
              <a:ext uri="{FF2B5EF4-FFF2-40B4-BE49-F238E27FC236}">
                <a16:creationId xmlns:a16="http://schemas.microsoft.com/office/drawing/2014/main" id="{5177A13D-5099-5653-E25D-27829BBDE917}"/>
              </a:ext>
            </a:extLst>
          </p:cNvPr>
          <p:cNvCxnSpPr>
            <a:cxnSpLocks/>
          </p:cNvCxnSpPr>
          <p:nvPr/>
        </p:nvCxnSpPr>
        <p:spPr>
          <a:xfrm flipV="1">
            <a:off x="2993721" y="1917700"/>
            <a:ext cx="1766712" cy="1422567"/>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BFDBAA90-C6F1-EBA6-1253-81E9027E2CC1}"/>
              </a:ext>
            </a:extLst>
          </p:cNvPr>
          <p:cNvCxnSpPr>
            <a:cxnSpLocks/>
            <a:endCxn id="3" idx="1"/>
          </p:cNvCxnSpPr>
          <p:nvPr/>
        </p:nvCxnSpPr>
        <p:spPr>
          <a:xfrm>
            <a:off x="2993721" y="3402956"/>
            <a:ext cx="1766712" cy="161048"/>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08A0C5C3-83FB-D7BA-44C9-5A26FE681E7C}"/>
              </a:ext>
            </a:extLst>
          </p:cNvPr>
          <p:cNvCxnSpPr>
            <a:cxnSpLocks/>
          </p:cNvCxnSpPr>
          <p:nvPr/>
        </p:nvCxnSpPr>
        <p:spPr>
          <a:xfrm>
            <a:off x="2993721" y="3402956"/>
            <a:ext cx="1958931" cy="1386786"/>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Rechteck 3">
            <a:extLst>
              <a:ext uri="{FF2B5EF4-FFF2-40B4-BE49-F238E27FC236}">
                <a16:creationId xmlns:a16="http://schemas.microsoft.com/office/drawing/2014/main" id="{DE77CC15-6D8D-1D4A-E701-8C6B36A7D5EE}"/>
              </a:ext>
            </a:extLst>
          </p:cNvPr>
          <p:cNvSpPr/>
          <p:nvPr/>
        </p:nvSpPr>
        <p:spPr bwMode="auto">
          <a:xfrm rot="5400000">
            <a:off x="4855207" y="1488716"/>
            <a:ext cx="567515" cy="9987644"/>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p>
        </p:txBody>
      </p:sp>
      <p:sp>
        <p:nvSpPr>
          <p:cNvPr id="5" name="Fußzeilenplatzhalter 4">
            <a:extLst>
              <a:ext uri="{FF2B5EF4-FFF2-40B4-BE49-F238E27FC236}">
                <a16:creationId xmlns:a16="http://schemas.microsoft.com/office/drawing/2014/main" id="{4F36DCF9-CBA4-4F81-9D6E-DBB23A2F2D7C}"/>
              </a:ext>
            </a:extLst>
          </p:cNvPr>
          <p:cNvSpPr>
            <a:spLocks noGrp="1"/>
          </p:cNvSpPr>
          <p:nvPr>
            <p:ph type="ftr" sz="quarter" idx="11"/>
          </p:nvPr>
        </p:nvSpPr>
        <p:spPr/>
        <p:txBody>
          <a:bodyPr/>
          <a:lstStyle/>
          <a:p>
            <a:r>
              <a:rPr lang="de-DE"/>
              <a:t>Naloxontraining: Ausbildung von Trainer*innen/Multiplikator*innen</a:t>
            </a:r>
          </a:p>
        </p:txBody>
      </p:sp>
      <p:cxnSp>
        <p:nvCxnSpPr>
          <p:cNvPr id="11" name="Gerade Verbindung mit Pfeil 10">
            <a:extLst>
              <a:ext uri="{FF2B5EF4-FFF2-40B4-BE49-F238E27FC236}">
                <a16:creationId xmlns:a16="http://schemas.microsoft.com/office/drawing/2014/main" id="{C5B91957-ADC7-21FD-727C-65B1AEB06344}"/>
              </a:ext>
            </a:extLst>
          </p:cNvPr>
          <p:cNvCxnSpPr>
            <a:cxnSpLocks/>
          </p:cNvCxnSpPr>
          <p:nvPr/>
        </p:nvCxnSpPr>
        <p:spPr>
          <a:xfrm flipV="1">
            <a:off x="2955969" y="2694748"/>
            <a:ext cx="1859721" cy="708208"/>
          </a:xfrm>
          <a:prstGeom prst="straightConnector1">
            <a:avLst/>
          </a:prstGeom>
          <a:ln w="1016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chteck 9">
            <a:extLst>
              <a:ext uri="{FF2B5EF4-FFF2-40B4-BE49-F238E27FC236}">
                <a16:creationId xmlns:a16="http://schemas.microsoft.com/office/drawing/2014/main" id="{78BC3273-30FC-F551-6D57-E43651CE60CE}"/>
              </a:ext>
            </a:extLst>
          </p:cNvPr>
          <p:cNvSpPr/>
          <p:nvPr/>
        </p:nvSpPr>
        <p:spPr bwMode="auto">
          <a:xfrm rot="5400000">
            <a:off x="5739978" y="489713"/>
            <a:ext cx="640652" cy="11973107"/>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lang="de-DE" noProof="0" dirty="0">
              <a:solidFill>
                <a:schemeClr val="tx2">
                  <a:lumMod val="50000"/>
                </a:schemeClr>
              </a:solidFill>
            </a:endParaRPr>
          </a:p>
        </p:txBody>
      </p:sp>
      <p:sp>
        <p:nvSpPr>
          <p:cNvPr id="13" name="Fußzeilenplatzhalter 5">
            <a:extLst>
              <a:ext uri="{FF2B5EF4-FFF2-40B4-BE49-F238E27FC236}">
                <a16:creationId xmlns:a16="http://schemas.microsoft.com/office/drawing/2014/main" id="{6FDCBEC7-EBB8-52D7-9150-5C3FC3D9D445}"/>
              </a:ext>
            </a:extLst>
          </p:cNvPr>
          <p:cNvSpPr txBox="1">
            <a:spLocks/>
          </p:cNvSpPr>
          <p:nvPr/>
        </p:nvSpPr>
        <p:spPr>
          <a:xfrm>
            <a:off x="1471704" y="6386647"/>
            <a:ext cx="4114800" cy="285751"/>
          </a:xfrm>
          <a:prstGeom prst="rect">
            <a:avLst/>
          </a:prstGeom>
        </p:spPr>
        <p:txBody>
          <a:bodyPr vert="horz" lIns="91440" tIns="45720" rIns="91440" bIns="45720" rtlCol="0" anchor="ctr"/>
          <a:lstStyle>
            <a:defPPr>
              <a:defRPr lang="en-US"/>
            </a:defPPr>
            <a:lvl1pPr marL="0" algn="l" defTabSz="457200">
              <a:defRPr sz="1000" b="1" i="1">
                <a:solidFill>
                  <a:srgbClr val="0064AE"/>
                </a:solidFill>
                <a:latin typeface="Open Sans SemiBold" charset="0"/>
                <a:ea typeface="Open Sans SemiBold" charset="0"/>
                <a:cs typeface="Open Sans SemiBold" charset="0"/>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a:lstStyle>
          <a:p>
            <a:r>
              <a:rPr lang="de-DE"/>
              <a:t>Naloxontraining: Ausbildung von Trainer*innen/Multiplikator*innen</a:t>
            </a:r>
            <a:endParaRPr lang="de-DE" dirty="0"/>
          </a:p>
        </p:txBody>
      </p:sp>
    </p:spTree>
    <p:extLst>
      <p:ext uri="{BB962C8B-B14F-4D97-AF65-F5344CB8AC3E}">
        <p14:creationId xmlns:p14="http://schemas.microsoft.com/office/powerpoint/2010/main" val="70796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Effect transition="in" filter="fade">
                                      <p:cBhvr>
                                        <p:cTn id="35" dur="1000"/>
                                        <p:tgtEl>
                                          <p:spTgt spid="3">
                                            <p:txEl>
                                              <p:pRg st="1" end="1"/>
                                            </p:txEl>
                                          </p:spTgt>
                                        </p:tgtEl>
                                      </p:cBhvr>
                                    </p:animEffect>
                                    <p:anim calcmode="lin" valueType="num">
                                      <p:cBhvr>
                                        <p:cTn id="3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Effect transition="in" filter="fade">
                                      <p:cBhvr>
                                        <p:cTn id="49" dur="1000"/>
                                        <p:tgtEl>
                                          <p:spTgt spid="3">
                                            <p:txEl>
                                              <p:pRg st="2" end="2"/>
                                            </p:txEl>
                                          </p:spTgt>
                                        </p:tgtEl>
                                      </p:cBhvr>
                                    </p:animEffect>
                                    <p:anim calcmode="lin" valueType="num">
                                      <p:cBhvr>
                                        <p:cTn id="5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3" end="3"/>
                                            </p:txEl>
                                          </p:spTgt>
                                        </p:tgtEl>
                                        <p:attrNameLst>
                                          <p:attrName>style.visibility</p:attrName>
                                        </p:attrNameLst>
                                      </p:cBhvr>
                                      <p:to>
                                        <p:strVal val="visible"/>
                                      </p:to>
                                    </p:set>
                                    <p:animEffect transition="in" filter="fade">
                                      <p:cBhvr>
                                        <p:cTn id="56" dur="1000"/>
                                        <p:tgtEl>
                                          <p:spTgt spid="3">
                                            <p:txEl>
                                              <p:pRg st="3" end="3"/>
                                            </p:txEl>
                                          </p:spTgt>
                                        </p:tgtEl>
                                      </p:cBhvr>
                                    </p:animEffect>
                                    <p:anim calcmode="lin" valueType="num">
                                      <p:cBhvr>
                                        <p:cTn id="5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3" name="Grafik 12" descr="Verbindungen mit einfarbiger Füllung">
            <a:extLst>
              <a:ext uri="{FF2B5EF4-FFF2-40B4-BE49-F238E27FC236}">
                <a16:creationId xmlns:a16="http://schemas.microsoft.com/office/drawing/2014/main" id="{22F3B8F5-1BD6-BBC2-AF36-D55A97807E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07742" y="3152736"/>
            <a:ext cx="2987402" cy="2987402"/>
          </a:xfrm>
          <a:prstGeom prst="rect">
            <a:avLst/>
          </a:prstGeom>
        </p:spPr>
      </p:pic>
      <p:sp>
        <p:nvSpPr>
          <p:cNvPr id="5" name="Fußzeilenplatzhalter 4"/>
          <p:cNvSpPr>
            <a:spLocks noGrp="1"/>
          </p:cNvSpPr>
          <p:nvPr>
            <p:ph type="ftr" sz="quarter" idx="11"/>
          </p:nvPr>
        </p:nvSpPr>
        <p:spPr>
          <a:xfrm>
            <a:off x="4138961" y="6233686"/>
            <a:ext cx="4114800" cy="365125"/>
          </a:xfrm>
        </p:spPr>
        <p:txBody>
          <a:bodyPr/>
          <a:lstStyle/>
          <a:p>
            <a:pPr>
              <a:defRPr/>
            </a:pPr>
            <a:r>
              <a:rPr lang="de-DE"/>
              <a:t>Naloxontraining: Ausbildung von Trainer*innen/Multiplikator*innen</a:t>
            </a:r>
          </a:p>
        </p:txBody>
      </p:sp>
      <p:sp>
        <p:nvSpPr>
          <p:cNvPr id="2" name="Textfeld 1">
            <a:extLst>
              <a:ext uri="{FF2B5EF4-FFF2-40B4-BE49-F238E27FC236}">
                <a16:creationId xmlns:a16="http://schemas.microsoft.com/office/drawing/2014/main" id="{7FAABAD0-5653-928C-1158-188FACEA16E9}"/>
              </a:ext>
            </a:extLst>
          </p:cNvPr>
          <p:cNvSpPr txBox="1"/>
          <p:nvPr/>
        </p:nvSpPr>
        <p:spPr>
          <a:xfrm>
            <a:off x="462029" y="2841720"/>
            <a:ext cx="5147034" cy="861774"/>
          </a:xfrm>
          <a:prstGeom prst="rect">
            <a:avLst/>
          </a:prstGeom>
          <a:noFill/>
        </p:spPr>
        <p:txBody>
          <a:bodyPr wrap="square" rtlCol="0">
            <a:spAutoFit/>
          </a:bodyPr>
          <a:lstStyle/>
          <a:p>
            <a:r>
              <a:rPr lang="de-DE" sz="2500" b="1" dirty="0">
                <a:solidFill>
                  <a:schemeClr val="accent2"/>
                </a:solidFill>
              </a:rPr>
              <a:t>Mehr Infos und Schulungsmaterialien unter </a:t>
            </a:r>
            <a:r>
              <a:rPr lang="de-DE" sz="2500" b="1" dirty="0">
                <a:solidFill>
                  <a:schemeClr val="accent1">
                    <a:lumMod val="75000"/>
                  </a:schemeClr>
                </a:solidFill>
                <a:hlinkClick r:id="rId5">
                  <a:extLst>
                    <a:ext uri="{A12FA001-AC4F-418D-AE19-62706E023703}">
                      <ahyp:hlinkClr xmlns:ahyp="http://schemas.microsoft.com/office/drawing/2018/hyperlinkcolor" val="tx"/>
                    </a:ext>
                  </a:extLst>
                </a:hlinkClick>
              </a:rPr>
              <a:t>naloxontraining.de</a:t>
            </a:r>
            <a:endParaRPr lang="de-DE" sz="2500" b="1" dirty="0">
              <a:solidFill>
                <a:schemeClr val="accent1">
                  <a:lumMod val="75000"/>
                </a:schemeClr>
              </a:solidFill>
            </a:endParaRPr>
          </a:p>
        </p:txBody>
      </p:sp>
      <p:pic>
        <p:nvPicPr>
          <p:cNvPr id="4" name="Grafik 3">
            <a:extLst>
              <a:ext uri="{FF2B5EF4-FFF2-40B4-BE49-F238E27FC236}">
                <a16:creationId xmlns:a16="http://schemas.microsoft.com/office/drawing/2014/main" id="{76C7B1CE-6028-F6D3-C192-A71D814D0E52}"/>
              </a:ext>
            </a:extLst>
          </p:cNvPr>
          <p:cNvPicPr>
            <a:picLocks noChangeAspect="1"/>
          </p:cNvPicPr>
          <p:nvPr/>
        </p:nvPicPr>
        <p:blipFill>
          <a:blip r:embed="rId6">
            <a:duotone>
              <a:schemeClr val="accent2">
                <a:shade val="45000"/>
                <a:satMod val="135000"/>
              </a:schemeClr>
              <a:prstClr val="white"/>
            </a:duotone>
          </a:blip>
          <a:stretch>
            <a:fillRect/>
          </a:stretch>
        </p:blipFill>
        <p:spPr>
          <a:xfrm>
            <a:off x="5738232" y="2771059"/>
            <a:ext cx="2353003" cy="2343477"/>
          </a:xfrm>
          <a:prstGeom prst="rect">
            <a:avLst/>
          </a:prstGeom>
        </p:spPr>
      </p:pic>
      <p:sp>
        <p:nvSpPr>
          <p:cNvPr id="11" name="Textfeld 10">
            <a:extLst>
              <a:ext uri="{FF2B5EF4-FFF2-40B4-BE49-F238E27FC236}">
                <a16:creationId xmlns:a16="http://schemas.microsoft.com/office/drawing/2014/main" id="{E84B6706-BAF2-A168-7A52-A6965312A8FD}"/>
              </a:ext>
            </a:extLst>
          </p:cNvPr>
          <p:cNvSpPr txBox="1"/>
          <p:nvPr/>
        </p:nvSpPr>
        <p:spPr>
          <a:xfrm>
            <a:off x="5716814" y="2076029"/>
            <a:ext cx="7858822" cy="646331"/>
          </a:xfrm>
          <a:prstGeom prst="rect">
            <a:avLst/>
          </a:prstGeom>
          <a:noFill/>
        </p:spPr>
        <p:txBody>
          <a:bodyPr wrap="square">
            <a:spAutoFit/>
          </a:bodyPr>
          <a:lstStyle/>
          <a:p>
            <a:r>
              <a:rPr lang="de-DE" dirty="0">
                <a:solidFill>
                  <a:schemeClr val="accent5"/>
                </a:solidFill>
              </a:rPr>
              <a:t>Anmeldung im bundesweiten Take-Home-Naloxon-Netzwerk </a:t>
            </a:r>
            <a:br>
              <a:rPr lang="de-DE" dirty="0">
                <a:solidFill>
                  <a:schemeClr val="accent5"/>
                </a:solidFill>
              </a:rPr>
            </a:br>
            <a:r>
              <a:rPr lang="de-DE" dirty="0">
                <a:solidFill>
                  <a:schemeClr val="accent5"/>
                </a:solidFill>
              </a:rPr>
              <a:t>Mails pro Jahr zu relevanten Neuerungen und Angeboten) </a:t>
            </a:r>
          </a:p>
        </p:txBody>
      </p:sp>
      <p:sp>
        <p:nvSpPr>
          <p:cNvPr id="16" name="Textfeld 15">
            <a:extLst>
              <a:ext uri="{FF2B5EF4-FFF2-40B4-BE49-F238E27FC236}">
                <a16:creationId xmlns:a16="http://schemas.microsoft.com/office/drawing/2014/main" id="{AA26BB02-CB8B-A68D-CACB-C8EEC54C4632}"/>
              </a:ext>
            </a:extLst>
          </p:cNvPr>
          <p:cNvSpPr txBox="1"/>
          <p:nvPr/>
        </p:nvSpPr>
        <p:spPr>
          <a:xfrm>
            <a:off x="8091235" y="2689856"/>
            <a:ext cx="6807818" cy="369332"/>
          </a:xfrm>
          <a:prstGeom prst="rect">
            <a:avLst/>
          </a:prstGeom>
          <a:noFill/>
        </p:spPr>
        <p:txBody>
          <a:bodyPr wrap="square">
            <a:spAutoFit/>
          </a:bodyPr>
          <a:lstStyle/>
          <a:p>
            <a:r>
              <a:rPr lang="de-DE" dirty="0">
                <a:solidFill>
                  <a:schemeClr val="accent5"/>
                </a:solidFill>
                <a:hlinkClick r:id="rId7">
                  <a:extLst>
                    <a:ext uri="{A12FA001-AC4F-418D-AE19-62706E023703}">
                      <ahyp:hlinkClr xmlns:ahyp="http://schemas.microsoft.com/office/drawing/2018/hyperlinkcolor" val="tx"/>
                    </a:ext>
                  </a:extLst>
                </a:hlinkClick>
              </a:rPr>
              <a:t>hier</a:t>
            </a:r>
            <a:endParaRPr lang="de-DE" dirty="0">
              <a:solidFill>
                <a:schemeClr val="accent5"/>
              </a:solidFill>
            </a:endParaRPr>
          </a:p>
        </p:txBody>
      </p:sp>
      <p:pic>
        <p:nvPicPr>
          <p:cNvPr id="17" name="Grafik 16">
            <a:hlinkClick r:id="rId7"/>
            <a:extLst>
              <a:ext uri="{FF2B5EF4-FFF2-40B4-BE49-F238E27FC236}">
                <a16:creationId xmlns:a16="http://schemas.microsoft.com/office/drawing/2014/main" id="{56C60CBB-8C33-5CDE-F06E-45673D154A29}"/>
              </a:ext>
            </a:extLst>
          </p:cNvPr>
          <p:cNvPicPr>
            <a:picLocks noChangeAspect="1"/>
          </p:cNvPicPr>
          <p:nvPr/>
        </p:nvPicPr>
        <p:blipFill>
          <a:blip r:embed="rId8">
            <a:duotone>
              <a:prstClr val="black"/>
              <a:srgbClr val="5A4375">
                <a:tint val="45000"/>
                <a:satMod val="400000"/>
              </a:srgbClr>
            </a:duotone>
          </a:blip>
          <a:srcRect l="23104" b="5691"/>
          <a:stretch/>
        </p:blipFill>
        <p:spPr>
          <a:xfrm>
            <a:off x="571344" y="2219819"/>
            <a:ext cx="4408494" cy="5748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6" grpId="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rmAutofit/>
          </a:bodyPr>
          <a:lstStyle/>
          <a:p>
            <a:pPr>
              <a:defRPr/>
            </a:pPr>
            <a:r>
              <a:rPr lang="de-DE" noProof="0" dirty="0"/>
              <a:t>Vielen Dank für die Aufmerksamkeit!</a:t>
            </a:r>
          </a:p>
        </p:txBody>
      </p:sp>
      <p:sp>
        <p:nvSpPr>
          <p:cNvPr id="4" name="Fußzeilenplatzhalter 3"/>
          <p:cNvSpPr>
            <a:spLocks noGrp="1"/>
          </p:cNvSpPr>
          <p:nvPr>
            <p:ph type="ftr" sz="quarter" idx="11"/>
          </p:nvPr>
        </p:nvSpPr>
        <p:spPr/>
        <p:txBody>
          <a:bodyPr/>
          <a:lstStyle/>
          <a:p>
            <a:pPr>
              <a:defRPr/>
            </a:pPr>
            <a:r>
              <a:rPr lang="de-DE"/>
              <a:t>Naloxontraining: Ausbildung von Trainer*innen/Multiplikator*innen</a:t>
            </a:r>
          </a:p>
        </p:txBody>
      </p:sp>
    </p:spTree>
  </p:cSld>
  <p:clrMapOvr>
    <a:masterClrMapping/>
  </p:clrMapOvr>
</p:sld>
</file>

<file path=ppt/theme/theme1.xml><?xml version="1.0" encoding="utf-8"?>
<a:theme xmlns:a="http://schemas.openxmlformats.org/drawingml/2006/main" name="Office-Design">
  <a:themeElements>
    <a:clrScheme name="DAH-Farben_Final">
      <a:dk1>
        <a:srgbClr val="3C3C3B"/>
      </a:dk1>
      <a:lt1>
        <a:srgbClr val="FFFFFF"/>
      </a:lt1>
      <a:dk2>
        <a:srgbClr val="0064AE"/>
      </a:dk2>
      <a:lt2>
        <a:srgbClr val="00B0EB"/>
      </a:lt2>
      <a:accent1>
        <a:srgbClr val="83C9F0"/>
      </a:accent1>
      <a:accent2>
        <a:srgbClr val="00A3A6"/>
      </a:accent2>
      <a:accent3>
        <a:srgbClr val="BBD043"/>
      </a:accent3>
      <a:accent4>
        <a:srgbClr val="FECD1B"/>
      </a:accent4>
      <a:accent5>
        <a:srgbClr val="F18847"/>
      </a:accent5>
      <a:accent6>
        <a:srgbClr val="E63323"/>
      </a:accent6>
      <a:hlink>
        <a:srgbClr val="EB608C"/>
      </a:hlink>
      <a:folHlink>
        <a:srgbClr val="59418B"/>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3322</Words>
  <Application>Microsoft Office PowerPoint</Application>
  <DocSecurity>0</DocSecurity>
  <PresentationFormat>Breitbild</PresentationFormat>
  <Paragraphs>383</Paragraphs>
  <Slides>48</Slides>
  <Notes>41</Notes>
  <HiddenSlides>0</HiddenSlides>
  <MMClips>0</MMClips>
  <ScaleCrop>false</ScaleCrop>
  <HeadingPairs>
    <vt:vector size="6" baseType="variant">
      <vt:variant>
        <vt:lpstr>Verwendete Schriftarten</vt:lpstr>
      </vt:variant>
      <vt:variant>
        <vt:i4>12</vt:i4>
      </vt:variant>
      <vt:variant>
        <vt:lpstr>Design</vt:lpstr>
      </vt:variant>
      <vt:variant>
        <vt:i4>2</vt:i4>
      </vt:variant>
      <vt:variant>
        <vt:lpstr>Folientitel</vt:lpstr>
      </vt:variant>
      <vt:variant>
        <vt:i4>48</vt:i4>
      </vt:variant>
    </vt:vector>
  </HeadingPairs>
  <TitlesOfParts>
    <vt:vector size="62" baseType="lpstr">
      <vt:lpstr>Aptos</vt:lpstr>
      <vt:lpstr>Aptos Display</vt:lpstr>
      <vt:lpstr>Arial</vt:lpstr>
      <vt:lpstr>Arial Rounded MT Bold</vt:lpstr>
      <vt:lpstr>Calibri</vt:lpstr>
      <vt:lpstr>Franklin Gothic Book</vt:lpstr>
      <vt:lpstr>Google Sans</vt:lpstr>
      <vt:lpstr>Open Sans</vt:lpstr>
      <vt:lpstr>Open Sans</vt:lpstr>
      <vt:lpstr>Open Sans SemiBold</vt:lpstr>
      <vt:lpstr>Wingdings</vt:lpstr>
      <vt:lpstr>Wingdings 3</vt:lpstr>
      <vt:lpstr>Office-Design</vt:lpstr>
      <vt:lpstr>Office</vt:lpstr>
      <vt:lpstr>Herzlich Willkommen zum Naloxon-Training</vt:lpstr>
      <vt:lpstr>Beginn und Auftakt</vt:lpstr>
      <vt:lpstr>Vorstellung</vt:lpstr>
      <vt:lpstr>Ziel von flächendeckenden Naloxntrainings</vt:lpstr>
      <vt:lpstr>Take Home Naloxon</vt:lpstr>
      <vt:lpstr>PowerPoint-Präsentation</vt:lpstr>
      <vt:lpstr>Take Home Naloxon</vt:lpstr>
      <vt:lpstr>Das Naloxontraining</vt:lpstr>
      <vt:lpstr>Ziel des Trainings</vt:lpstr>
      <vt:lpstr>Risikosituationen für Drogennotfälle und Überdosierungen</vt:lpstr>
      <vt:lpstr>Risikosituationen für Drogennotfälle und Überdosierungen</vt:lpstr>
      <vt:lpstr>Basiswissen Opioide</vt:lpstr>
      <vt:lpstr>Basiswissen Naloxon</vt:lpstr>
      <vt:lpstr>Wirkung Opioide und Naloxon</vt:lpstr>
      <vt:lpstr>Erkennen einer Opioidüberdosierung</vt:lpstr>
      <vt:lpstr>Erkennen einer Opioidüberdosierung</vt:lpstr>
      <vt:lpstr>Bewusstsein überprüfen</vt:lpstr>
      <vt:lpstr>PowerPoint-Präsentation</vt:lpstr>
      <vt:lpstr>Die Person reagiert…….</vt:lpstr>
      <vt:lpstr>Die Person reagiert……</vt:lpstr>
      <vt:lpstr>Die Person reagiert nicht….</vt:lpstr>
      <vt:lpstr>Die Person reagiert nicht..</vt:lpstr>
      <vt:lpstr>PowerPoint-Präsentation</vt:lpstr>
      <vt:lpstr>Der Notruf</vt:lpstr>
      <vt:lpstr>PowerPoint-Präsentation</vt:lpstr>
      <vt:lpstr>Naloxon verabreichen</vt:lpstr>
      <vt:lpstr>PowerPoint-Präsentation</vt:lpstr>
      <vt:lpstr>Die stabile Seitenlage </vt:lpstr>
      <vt:lpstr>PowerPoint-Präsentation</vt:lpstr>
      <vt:lpstr>Die Person atmet NICHT </vt:lpstr>
      <vt:lpstr>PowerPoint-Präsentation</vt:lpstr>
      <vt:lpstr>PowerPoint-Präsentation</vt:lpstr>
      <vt:lpstr>Nach dem Aufwachen</vt:lpstr>
      <vt:lpstr>Das Notfallschema</vt:lpstr>
      <vt:lpstr>Sie als Multiplikator*in in Ihrem Team</vt:lpstr>
      <vt:lpstr>Alles Neue zum Thema Naloxon  </vt:lpstr>
      <vt:lpstr>NALOXON –die Relevanz 2025</vt:lpstr>
      <vt:lpstr>NALOXON – Die rechtliche Komponente</vt:lpstr>
      <vt:lpstr>NALOXON – DIE REICHWEITE</vt:lpstr>
      <vt:lpstr>NALOXON – DIE EVIDENZ </vt:lpstr>
      <vt:lpstr>VERÄNDERTE RAHMENBEDINGUNGEN I</vt:lpstr>
      <vt:lpstr>VERÄNDERTE RAHMENBEDINGUNGEN II</vt:lpstr>
      <vt:lpstr>VERÄNDERTE RAHMENBEDINGUNGEN III</vt:lpstr>
      <vt:lpstr>Fachkräfte/Einrichtungen mit Naloxon ausstatten</vt:lpstr>
      <vt:lpstr>Factsheet Naloxon für Polizist*innen und Außendienstmitarbeiter*innen in Ordnungs- ämtern (KOD, AOD) sowie andere Angestellte staatlicher Behörden/Ämter</vt:lpstr>
      <vt:lpstr>NALOXON –Take away Informationen</vt:lpstr>
      <vt:lpstr>PowerPoint-Präsentation</vt:lpstr>
      <vt:lpstr>Vielen Dank für die Aufmerksamkeit!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Projektdesign</dc:title>
  <dc:subject/>
  <dc:creator>Maria Kuban - Deutsche Aidshilfe</dc:creator>
  <cp:keywords/>
  <dc:description/>
  <cp:lastModifiedBy>Maria Kuban - Deutsche Aidshilfe</cp:lastModifiedBy>
  <cp:revision>121</cp:revision>
  <dcterms:created xsi:type="dcterms:W3CDTF">2025-03-23T15:11:39Z</dcterms:created>
  <dcterms:modified xsi:type="dcterms:W3CDTF">2026-09-28T13:50:56Z</dcterms:modified>
  <cp:category/>
  <dc:identifier/>
  <cp:contentStatus/>
  <dc:language/>
  <cp:version/>
</cp:coreProperties>
</file>