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6"/>
  </p:notesMasterIdLst>
  <p:sldIdLst>
    <p:sldId id="256" r:id="rId2"/>
    <p:sldId id="281" r:id="rId3"/>
    <p:sldId id="282" r:id="rId4"/>
    <p:sldId id="257" r:id="rId5"/>
    <p:sldId id="279" r:id="rId6"/>
    <p:sldId id="280" r:id="rId7"/>
    <p:sldId id="258" r:id="rId8"/>
    <p:sldId id="259" r:id="rId9"/>
    <p:sldId id="260" r:id="rId10"/>
    <p:sldId id="261" r:id="rId11"/>
    <p:sldId id="287" r:id="rId12"/>
    <p:sldId id="262" r:id="rId13"/>
    <p:sldId id="263" r:id="rId14"/>
    <p:sldId id="264" r:id="rId15"/>
    <p:sldId id="265" r:id="rId16"/>
    <p:sldId id="286" r:id="rId17"/>
    <p:sldId id="266" r:id="rId18"/>
    <p:sldId id="285" r:id="rId19"/>
    <p:sldId id="267" r:id="rId20"/>
    <p:sldId id="284" r:id="rId21"/>
    <p:sldId id="268" r:id="rId22"/>
    <p:sldId id="288" r:id="rId23"/>
    <p:sldId id="269" r:id="rId24"/>
    <p:sldId id="270" r:id="rId25"/>
    <p:sldId id="289" r:id="rId26"/>
    <p:sldId id="271" r:id="rId27"/>
    <p:sldId id="272" r:id="rId28"/>
    <p:sldId id="273" r:id="rId29"/>
    <p:sldId id="274" r:id="rId30"/>
    <p:sldId id="275" r:id="rId31"/>
    <p:sldId id="276" r:id="rId32"/>
    <p:sldId id="277" r:id="rId33"/>
    <p:sldId id="283" r:id="rId34"/>
    <p:sldId id="278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1" autoAdjust="0"/>
    <p:restoredTop sz="83402" autoAdjust="0"/>
  </p:normalViewPr>
  <p:slideViewPr>
    <p:cSldViewPr snapToGrid="0">
      <p:cViewPr varScale="1">
        <p:scale>
          <a:sx n="104" d="100"/>
          <a:sy n="104" d="100"/>
        </p:scale>
        <p:origin x="70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93ED97-C439-408C-8845-7DFC47528976}" type="datetimeFigureOut">
              <a:rPr lang="de-DE" smtClean="0"/>
              <a:t>28.06.22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A86A68-614F-42D3-8254-892E5D0FB35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2405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400" b="1" dirty="0"/>
              <a:t>Intro </a:t>
            </a:r>
          </a:p>
          <a:p>
            <a:r>
              <a:rPr lang="de-DE" sz="1400" b="1" dirty="0"/>
              <a:t>Begrüßung</a:t>
            </a:r>
          </a:p>
          <a:p>
            <a:r>
              <a:rPr lang="de-DE" sz="1400" b="1" dirty="0"/>
              <a:t>Erläuterungen zum Modellprojekt </a:t>
            </a:r>
          </a:p>
          <a:p>
            <a:pPr marL="171450" indent="-171450">
              <a:buFontTx/>
              <a:buChar char="-"/>
            </a:pPr>
            <a:r>
              <a:rPr lang="de-DE" sz="1400" b="1" dirty="0"/>
              <a:t>40 Schulungen</a:t>
            </a:r>
          </a:p>
          <a:p>
            <a:pPr marL="171450" indent="-171450">
              <a:buFontTx/>
              <a:buChar char="-"/>
            </a:pPr>
            <a:r>
              <a:rPr lang="de-DE" sz="1400" b="1" dirty="0"/>
              <a:t>Notfallprävention und Erste Hilfe fest in Aids und Drogenhilfesystem zu verankern.</a:t>
            </a:r>
          </a:p>
          <a:p>
            <a:pPr marL="171450" indent="-171450">
              <a:buFontTx/>
              <a:buChar char="-"/>
            </a:pPr>
            <a:r>
              <a:rPr lang="de-DE" sz="1400" b="1" dirty="0"/>
              <a:t>Alle Trainer*innen sollen in ihren Einrichtungen Einzel oder Gruppenschulungen im Rahmen von NALTRAIN anbieten.</a:t>
            </a:r>
          </a:p>
          <a:p>
            <a:pPr marL="0" indent="0">
              <a:buFontTx/>
              <a:buNone/>
            </a:pPr>
            <a:endParaRPr lang="de-DE" sz="1400" b="1" dirty="0"/>
          </a:p>
          <a:p>
            <a:pPr marL="171450" indent="-171450">
              <a:buFontTx/>
              <a:buChar char="-"/>
            </a:pPr>
            <a:endParaRPr lang="de-DE" sz="1400" b="1" dirty="0"/>
          </a:p>
          <a:p>
            <a:pPr marL="171450" indent="-171450">
              <a:buFontTx/>
              <a:buChar char="-"/>
            </a:pP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A86A68-614F-42D3-8254-892E5D0FB357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0316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400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A86A68-614F-42D3-8254-892E5D0FB357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9447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/>
              <a:t>Hier VIDEO bis 0:50 abspielen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A86A68-614F-42D3-8254-892E5D0FB357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91080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600" b="1" dirty="0"/>
              <a:t>Erneut die TN einbeziehen und über Vorgehensweise diskutieren.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A86A68-614F-42D3-8254-892E5D0FB357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33087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u="sng" dirty="0"/>
              <a:t>Zusatzinformation:</a:t>
            </a:r>
          </a:p>
          <a:p>
            <a:r>
              <a:rPr lang="de-DE" sz="1400" dirty="0"/>
              <a:t>Es ist selten klar wann welche Drogen konsumiert wurden und der Zustand der betroffenen Person kann sich durch verzögerte Wirkzeiten/ Wirkung von Substanzen wieder /weiter verschlechtern</a:t>
            </a:r>
          </a:p>
          <a:p>
            <a:endParaRPr lang="de-DE" sz="1400" dirty="0"/>
          </a:p>
          <a:p>
            <a:r>
              <a:rPr lang="de-DE" sz="1400" dirty="0"/>
              <a:t>Nun das VIDEO ganz abspielen (siehe Link)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A86A68-614F-42D3-8254-892E5D0FB357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12654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600" b="1" dirty="0"/>
              <a:t>Erneut die TN einbeziehen und über Vorgehensweise diskutieren.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A86A68-614F-42D3-8254-892E5D0FB357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49577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600" b="1" dirty="0"/>
              <a:t>Bitte VIDEO https://www.naloxontraining.de/naloxon-anwenden/  einbinden bis Sekunden 00:27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A86A68-614F-42D3-8254-892E5D0FB357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54283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/>
              <a:t>Video bis 0:27 wiedergeben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A86A68-614F-42D3-8254-892E5D0FB357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1630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400" b="1" i="1" dirty="0"/>
              <a:t>Evtl. mit TN Notruf durchspielen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A86A68-614F-42D3-8254-892E5D0FB357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21912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1" i="1" dirty="0"/>
              <a:t>Video Notruf abspielen ab Sek 00:30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A86A68-614F-42D3-8254-892E5D0FB357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353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400" b="1" i="1" dirty="0"/>
              <a:t>Hier Naloxon Dummys einbinden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A86A68-614F-42D3-8254-892E5D0FB357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7888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/>
              <a:t>Gleich zu Beginn kann der Rahmen von </a:t>
            </a:r>
            <a:r>
              <a:rPr lang="de-DE" b="1" dirty="0" err="1"/>
              <a:t>NALtrain</a:t>
            </a:r>
            <a:r>
              <a:rPr lang="de-DE" b="1" dirty="0"/>
              <a:t> mitgegeben werden. Wir hoffen, dass die Teilnehmer*innen dadurch auch das Training so auffassen, wie dies geplant ist.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A86A68-614F-42D3-8254-892E5D0FB357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0113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i="1" dirty="0"/>
              <a:t>Lautstärke hochstellen damit am Antwort der Notrufzentrale hört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A86A68-614F-42D3-8254-892E5D0FB357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1063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A86A68-614F-42D3-8254-892E5D0FB357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36270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i="1" dirty="0"/>
              <a:t>VIDEO stabile Seitenlage bis 0:58 wiedergeben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A86A68-614F-42D3-8254-892E5D0FB357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11951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de-DE" sz="1400" b="1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Evtl</a:t>
            </a:r>
            <a:r>
              <a:rPr lang="de-DE" sz="1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Corona und Beatmung thematisieren)</a:t>
            </a: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A86A68-614F-42D3-8254-892E5D0FB357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31068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600" b="1" dirty="0"/>
              <a:t>Bitte an Notfallpuppe durchführen</a:t>
            </a:r>
          </a:p>
          <a:p>
            <a:r>
              <a:rPr lang="de-DE" sz="1600" b="1" dirty="0"/>
              <a:t>Video auf nächster Folie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A86A68-614F-42D3-8254-892E5D0FB357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54780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A86A68-614F-42D3-8254-892E5D0FB357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31302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A86A68-614F-42D3-8254-892E5D0FB357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19070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600" b="1" dirty="0"/>
              <a:t>Diskussion mit Teilnehmenden mit welchen Klient*innen sie welche Art durchführen würden. Beispiele aus der Praxis erscheinen sinnvoll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A86A68-614F-42D3-8254-892E5D0FB357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61493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Gemeinsam mit den Teilnehmer*innen die Kapitel 2 und 3 anschauen wo die Unterschiede liegen.</a:t>
            </a:r>
          </a:p>
          <a:p>
            <a:endParaRPr lang="de-DE" dirty="0"/>
          </a:p>
          <a:p>
            <a:r>
              <a:rPr lang="de-DE" b="1" dirty="0">
                <a:solidFill>
                  <a:srgbClr val="FF0000"/>
                </a:solidFill>
              </a:rPr>
              <a:t>WICHTIG: BEIDE SCHULUNGSFORM SIND WERTIG UND GUT – ES KOMMT DARAUF AN WELCHE PERSONEN TEILNEHMEN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A86A68-614F-42D3-8254-892E5D0FB357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11645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/>
              <a:t>Wenn Zeit ist 2er Teams bilden und als das Verlaufsdiagramm durchspielen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A86A68-614F-42D3-8254-892E5D0FB357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2911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/>
              <a:t>Zu diesem Rahmen gehört auch die Evaluation. Wie ausführlich ihr darauf jetzt schon eingehen wollt, bleibt natürlich euch überlassen. Ein kurzer Hinweis erscheint uns am Anfang allerdings sinnvoll.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A86A68-614F-42D3-8254-892E5D0FB357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487718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/>
              <a:t>Sammeln Sie als Trainer*in Beispiele wie man Schulungen oder Kurzinterventionen bewerben kann</a:t>
            </a:r>
          </a:p>
          <a:p>
            <a:endParaRPr lang="de-DE" dirty="0"/>
          </a:p>
          <a:p>
            <a:r>
              <a:rPr lang="de-DE" b="1" dirty="0"/>
              <a:t>In der </a:t>
            </a:r>
            <a:r>
              <a:rPr lang="de-DE" b="1" dirty="0" err="1"/>
              <a:t>Substipraxis</a:t>
            </a:r>
            <a:r>
              <a:rPr lang="de-DE" b="1" dirty="0"/>
              <a:t> fragen</a:t>
            </a:r>
          </a:p>
          <a:p>
            <a:r>
              <a:rPr lang="de-DE" b="1" dirty="0"/>
              <a:t>Betreutes Wohnen einbinden</a:t>
            </a:r>
          </a:p>
          <a:p>
            <a:r>
              <a:rPr lang="de-DE" b="1" dirty="0"/>
              <a:t>Kontaktladen nutzen „ wer will Lebensretter werden“</a:t>
            </a:r>
          </a:p>
          <a:p>
            <a:r>
              <a:rPr lang="de-DE" b="1" dirty="0"/>
              <a:t>Kommen sie mit einer anderen Kurzintervention ins Gespräch ( Erfahrungen mit Notfällen - eigene und fremde)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A86A68-614F-42D3-8254-892E5D0FB357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483820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Sammeln Sie als Trainer*in Beispiele wie man Schulungen oder Kurzinterventionen bewerben kann</a:t>
            </a:r>
          </a:p>
          <a:p>
            <a:endParaRPr lang="de-DE" dirty="0"/>
          </a:p>
          <a:p>
            <a:r>
              <a:rPr lang="de-DE" dirty="0"/>
              <a:t>In der </a:t>
            </a:r>
            <a:r>
              <a:rPr lang="de-DE" dirty="0" err="1"/>
              <a:t>Substipraxis</a:t>
            </a:r>
            <a:r>
              <a:rPr lang="de-DE" dirty="0"/>
              <a:t> fragen</a:t>
            </a:r>
          </a:p>
          <a:p>
            <a:r>
              <a:rPr lang="de-DE" dirty="0"/>
              <a:t>Betreutes Wohnen einbinden</a:t>
            </a:r>
          </a:p>
          <a:p>
            <a:r>
              <a:rPr lang="de-DE" dirty="0"/>
              <a:t>Kontaktladen nutzen „ wer will Lebensretter werden“</a:t>
            </a:r>
          </a:p>
          <a:p>
            <a:r>
              <a:rPr lang="de-DE" dirty="0"/>
              <a:t>Kommen sie mit einer anderen Kurzintervention ins Gespräch ( Erfahrungen mit Notfällen - eigene und fremde)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A86A68-614F-42D3-8254-892E5D0FB357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696301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Sammeln Sie als Trainer*in Beispiele wie man die Rezeptausgabe organisieren kann. </a:t>
            </a:r>
          </a:p>
          <a:p>
            <a:r>
              <a:rPr lang="de-DE" sz="1800" b="1" dirty="0"/>
              <a:t>Frage: Was wäre für Sie in Stadt A, B oder C die realistische Möglichkeit die Rezeptierung von Nyxoid zu unterstützen?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A86A68-614F-42D3-8254-892E5D0FB357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219583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/>
              <a:t>Hinweis auf Manual geben wo alles nochmal beschrieben ist.</a:t>
            </a:r>
          </a:p>
          <a:p>
            <a:r>
              <a:rPr lang="de-DE" b="1" dirty="0"/>
              <a:t>Einzelschulung mit Kolleg*innen einüben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A86A68-614F-42D3-8254-892E5D0FB357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508232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Zeigen Sie den Teilnehmer*innen die Evaluationsbögen im Netz und gehen Sie die Bögen einmal durch.</a:t>
            </a:r>
          </a:p>
          <a:p>
            <a:r>
              <a:rPr lang="de-DE" dirty="0"/>
              <a:t>Machen Sie bitte die Wichtigkeit der Evaluation </a:t>
            </a:r>
            <a:r>
              <a:rPr lang="de-DE" b="1" dirty="0"/>
              <a:t>aller vor Ort Veranstaltungen deutlich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A86A68-614F-42D3-8254-892E5D0FB357}" type="slidenum">
              <a:rPr lang="de-DE" smtClean="0"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9995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/>
              <a:t>Zum Einstieg gut geeignet um mit den Teilnehmer*innen ins Gespräch zu kommen. Die Teilnehmer*innen können Karten beschriften und aufhängen oder man führt einfach ein Gespräch mit den Teilnehmenden  </a:t>
            </a:r>
          </a:p>
          <a:p>
            <a:r>
              <a:rPr lang="de-DE" b="1" dirty="0"/>
              <a:t>Dann erfolgt die Auflösung durch den </a:t>
            </a:r>
            <a:r>
              <a:rPr lang="de-DE" b="1" dirty="0" err="1"/>
              <a:t>NALtrainer</a:t>
            </a: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A86A68-614F-42D3-8254-892E5D0FB357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1290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/>
              <a:t>Block Basiswissen Opioide sollte an dieser Stelle erfolgen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A86A68-614F-42D3-8254-892E5D0FB357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5807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/>
              <a:t>Block Basiswissen Naloxon sollte an dieser Stelle erfolgen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A86A68-614F-42D3-8254-892E5D0FB357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42246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400" b="1" dirty="0" err="1"/>
              <a:t>Ggfs</a:t>
            </a:r>
            <a:r>
              <a:rPr lang="de-DE" sz="1400" b="1" dirty="0"/>
              <a:t>  mit den Teilnehmer*innen über ihre Erfahrungen oder Einschätzungen diskutieren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A86A68-614F-42D3-8254-892E5D0FB357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95711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400" b="1" dirty="0"/>
              <a:t>Die Teilnehmer*innen können Karten beschriften und aufhängen oder man führt einfach ein Gespräch mit den Teilnehmenden  </a:t>
            </a:r>
          </a:p>
          <a:p>
            <a:r>
              <a:rPr lang="de-DE" sz="1400" b="1" dirty="0"/>
              <a:t>Alternativ die Gesamtgruppe in 2-3-oder4 Kleingruppen teilen.</a:t>
            </a:r>
          </a:p>
          <a:p>
            <a:r>
              <a:rPr lang="de-DE" sz="1400" b="1" dirty="0"/>
              <a:t>Dann erfolgt die Auflösung durch den </a:t>
            </a:r>
            <a:r>
              <a:rPr lang="de-DE" sz="1400" b="1" dirty="0" err="1"/>
              <a:t>NALtrainer</a:t>
            </a:r>
            <a:r>
              <a:rPr lang="de-DE" sz="1400" b="1" dirty="0"/>
              <a:t>.</a:t>
            </a:r>
          </a:p>
          <a:p>
            <a:r>
              <a:rPr lang="de-DE" sz="1400" b="1" dirty="0"/>
              <a:t>Zudem kann das erste Video zur besseren Verständlichkeit genutzt werden.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A86A68-614F-42D3-8254-892E5D0FB357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16902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A86A68-614F-42D3-8254-892E5D0FB357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7949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chemeClr val="bg2">
                <a:tint val="97000"/>
                <a:hueMod val="92000"/>
                <a:satMod val="169000"/>
                <a:lumMod val="164000"/>
              </a:schemeClr>
            </a:gs>
            <a:gs pos="71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6/28/22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jIFcX9f_KE?feature=oembed" TargetMode="Externa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naloxontraining.de/drogennotfall-erkennen/" TargetMode="External"/><Relationship Id="rId4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1xNlclAb6g?feature=oembed" TargetMode="External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1xNlclAb6g?start=30&amp;feature=oembed" TargetMode="External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1xNlclAb6g?start=60&amp;feature=oembed" TargetMode="External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loxontraining.de/naloxon-anwenden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1iBREKL7_sw?feature=oembed" TargetMode="External"/><Relationship Id="rId4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1iBREKL7_sw?start=58&amp;feature=oembed" TargetMode="External"/><Relationship Id="rId4" Type="http://schemas.openxmlformats.org/officeDocument/2006/relationships/image" Target="../media/image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loxontraining.de/trainingsunterlagen/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5AF4EC-790E-4403-BB6F-C44A711688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239" y="2050306"/>
            <a:ext cx="10258108" cy="2393817"/>
          </a:xfrm>
        </p:spPr>
        <p:txBody>
          <a:bodyPr>
            <a:normAutofit fontScale="90000"/>
          </a:bodyPr>
          <a:lstStyle/>
          <a:p>
            <a:pPr algn="ctr"/>
            <a:r>
              <a:rPr lang="de-DE" sz="4000" b="1" dirty="0"/>
              <a:t>NALtrain Trainer*</a:t>
            </a:r>
            <a:r>
              <a:rPr lang="de-DE" sz="4000" b="1" dirty="0" err="1"/>
              <a:t>innenschulung</a:t>
            </a:r>
            <a:br>
              <a:rPr lang="de-DE" sz="3600" b="1" dirty="0"/>
            </a:br>
            <a:br>
              <a:rPr lang="de-DE" sz="3600" b="1" dirty="0"/>
            </a:br>
            <a:r>
              <a:rPr lang="de-DE" sz="2700" b="1" cap="non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Bundesmodellprojekt z</a:t>
            </a:r>
            <a:r>
              <a:rPr lang="de-DE" sz="2700" b="1" cap="none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ur  </a:t>
            </a:r>
            <a:r>
              <a:rPr lang="de-DE" sz="2700" b="1" cap="none" spc="-5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</a:t>
            </a:r>
            <a:r>
              <a:rPr lang="de-DE" sz="2700" b="1" cap="none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</a:t>
            </a:r>
            <a:r>
              <a:rPr lang="de-DE" sz="2700" b="1" cap="none" spc="-5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rc</a:t>
            </a:r>
            <a:r>
              <a:rPr lang="de-DE" sz="2700" b="1" cap="none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</a:t>
            </a:r>
            <a:r>
              <a:rPr lang="de-DE" sz="2700" b="1" cap="none" spc="-1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</a:t>
            </a:r>
            <a:r>
              <a:rPr lang="de-DE" sz="2700" b="1" cap="none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ü</a:t>
            </a:r>
            <a:r>
              <a:rPr lang="de-DE" sz="2700" b="1" cap="none" spc="-5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hr</a:t>
            </a:r>
            <a:r>
              <a:rPr lang="de-DE" sz="2700" b="1" cap="none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</a:t>
            </a:r>
            <a:r>
              <a:rPr lang="de-DE" sz="2700" b="1" cap="none" spc="-5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</a:t>
            </a:r>
            <a:r>
              <a:rPr lang="de-DE" sz="2700" b="1" cap="none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</a:t>
            </a:r>
            <a:r>
              <a:rPr lang="de-DE" sz="2700" b="1" cap="none" spc="5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700" b="1" cap="none" spc="-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</a:t>
            </a:r>
            <a:r>
              <a:rPr lang="de-DE" sz="2700" b="1" cap="none" spc="-5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de-DE" sz="2700" b="1" cap="none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</a:t>
            </a:r>
            <a:r>
              <a:rPr lang="de-DE" sz="2700" b="1" cap="none" spc="-1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de-DE" sz="2700" b="1" cap="none" spc="1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de-DE" sz="2700" b="1" cap="none" spc="-5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</a:t>
            </a:r>
            <a:r>
              <a:rPr lang="de-DE" sz="2700" b="1" cap="none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</a:t>
            </a:r>
            <a:r>
              <a:rPr lang="de-DE" sz="2700" b="1" cap="none" spc="-5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</a:t>
            </a:r>
            <a:r>
              <a:rPr lang="de-DE" sz="2700" b="1" cap="none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de-DE" sz="2700" b="1" cap="none" spc="-5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</a:t>
            </a:r>
            <a:r>
              <a:rPr lang="de-DE" sz="2700" b="1" cap="none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dw</a:t>
            </a:r>
            <a:r>
              <a:rPr lang="de-DE" sz="2700" b="1" cap="none" spc="-5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eit</a:t>
            </a:r>
            <a:r>
              <a:rPr lang="de-DE" sz="2700" b="1" cap="none" spc="5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de-DE" sz="2700" b="1" cap="none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</a:t>
            </a:r>
            <a:r>
              <a:rPr lang="de-DE" sz="2700" b="1" cap="none" spc="-5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de-DE" sz="2700" b="1" cap="none" spc="-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</a:t>
            </a:r>
            <a:r>
              <a:rPr lang="de-DE" sz="2700" b="1" cap="none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</a:t>
            </a:r>
            <a:r>
              <a:rPr lang="de-DE" sz="2700" b="1" cap="none" spc="1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de-DE" sz="2700" b="1" cap="none" spc="-5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lit</a:t>
            </a:r>
            <a:r>
              <a:rPr lang="de-DE" sz="2700" b="1" cap="none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ä</a:t>
            </a:r>
            <a:r>
              <a:rPr lang="de-DE" sz="2700" b="1" cap="none" spc="-5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de-DE" sz="2700" b="1" cap="none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de-DE" sz="2700" b="1" cap="none" spc="5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</a:t>
            </a:r>
            <a:r>
              <a:rPr lang="de-DE" sz="2700" b="1" cap="none" spc="-5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de-DE" sz="2700" b="1" cap="none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de-DE" sz="2700" b="1" cap="none" spc="-5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ic</a:t>
            </a:r>
            <a:r>
              <a:rPr lang="de-DE" sz="2700" b="1" cap="none" spc="1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</a:t>
            </a:r>
            <a:r>
              <a:rPr lang="de-DE" sz="2700" b="1" cap="none" spc="-5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ert</a:t>
            </a:r>
            <a:r>
              <a:rPr lang="de-DE" sz="2700" b="1" cap="none" spc="5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de-DE" sz="2700" b="1" cap="none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</a:t>
            </a:r>
            <a:r>
              <a:rPr lang="de-DE" sz="2700" b="1" cap="none" spc="-5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700" b="1" cap="none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</a:t>
            </a:r>
            <a:r>
              <a:rPr lang="de-DE" sz="2700" b="1" cap="none" spc="-5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</a:t>
            </a:r>
            <a:r>
              <a:rPr lang="de-DE" sz="2700" b="1" cap="none" spc="5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e-</a:t>
            </a:r>
            <a:r>
              <a:rPr lang="de-DE" sz="2700" b="1" cap="none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</a:t>
            </a:r>
            <a:r>
              <a:rPr lang="de-DE" sz="2700" b="1" cap="none" spc="-5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de-DE" sz="2700" b="1" cap="none" spc="5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</a:t>
            </a:r>
            <a:r>
              <a:rPr lang="de-DE" sz="2700" b="1" cap="none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de-DE" sz="2700" b="1" cap="none" spc="-5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700" b="1" cap="none" spc="-5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</a:t>
            </a:r>
            <a:r>
              <a:rPr lang="de-DE" sz="2700" b="1" cap="none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de-DE" sz="2700" b="1" cap="none" spc="-5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</a:t>
            </a:r>
            <a:r>
              <a:rPr lang="de-DE" sz="2700" b="1" cap="none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</a:t>
            </a:r>
            <a:r>
              <a:rPr lang="de-DE" sz="2700" b="1" cap="none" spc="-5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de-DE" sz="2700" b="1" cap="none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</a:t>
            </a:r>
            <a:r>
              <a:rPr lang="de-DE" sz="2700" b="1" cap="none" spc="-5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700" b="1" cap="none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de-DE" sz="2700" b="1" cap="none" spc="-5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</a:t>
            </a:r>
            <a:r>
              <a:rPr lang="de-DE" sz="2700" b="1" cap="none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</a:t>
            </a:r>
            <a:r>
              <a:rPr lang="de-DE" sz="2700" b="1" cap="none" spc="-5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</a:t>
            </a:r>
            <a:r>
              <a:rPr lang="de-DE" sz="2700" b="1" cap="none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</a:t>
            </a:r>
            <a:r>
              <a:rPr lang="de-DE" sz="2700" b="1" cap="none" spc="-5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</a:t>
            </a:r>
            <a:r>
              <a:rPr lang="de-DE" sz="2700" b="1" cap="none" spc="5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</a:t>
            </a:r>
            <a:r>
              <a:rPr lang="de-DE" sz="2700" b="1" cap="none" spc="-5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de-DE" sz="2700" b="1" cap="none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 </a:t>
            </a:r>
            <a:br>
              <a:rPr lang="de-DE" sz="27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de-DE" sz="27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6170ACF-D44E-400D-8CA6-E017FC0A39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4083" y="5721178"/>
            <a:ext cx="8793420" cy="1033849"/>
          </a:xfrm>
        </p:spPr>
        <p:txBody>
          <a:bodyPr/>
          <a:lstStyle/>
          <a:p>
            <a:r>
              <a:rPr lang="de-DE" b="1" dirty="0">
                <a:solidFill>
                  <a:schemeClr val="tx1"/>
                </a:solidFill>
              </a:rPr>
              <a:t>Trainer </a:t>
            </a:r>
            <a:r>
              <a:rPr lang="de-DE" b="1" dirty="0" err="1">
                <a:solidFill>
                  <a:schemeClr val="tx1"/>
                </a:solidFill>
              </a:rPr>
              <a:t>xy</a:t>
            </a:r>
            <a:endParaRPr lang="de-DE" b="1" dirty="0">
              <a:solidFill>
                <a:schemeClr val="tx1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7012450-7252-4F1D-8D81-4FF140978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6880" y="0"/>
            <a:ext cx="4135120" cy="145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69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5AF4EC-790E-4403-BB6F-C44A711688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9475" y="201899"/>
            <a:ext cx="7141734" cy="1248150"/>
          </a:xfrm>
        </p:spPr>
        <p:txBody>
          <a:bodyPr>
            <a:normAutofit/>
          </a:bodyPr>
          <a:lstStyle/>
          <a:p>
            <a:r>
              <a:rPr lang="de-DE" sz="3600" b="1" dirty="0"/>
              <a:t>Bewusstsein überprüfen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6170ACF-D44E-400D-8CA6-E017FC0A39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1576" y="2211860"/>
            <a:ext cx="11536856" cy="400359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Auf Eigensicherung achten </a:t>
            </a:r>
            <a:r>
              <a:rPr lang="de-DE" sz="2200" i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(Spritzen wegräumen aber keine Kappe aufsetzen)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Zur Person hingehen und Person laut ansprechen </a:t>
            </a:r>
            <a:r>
              <a:rPr lang="de-DE" sz="2200" i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(am besten, wenn bekannt mit Namen ansprechen)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Anfassen, an der Schulter schütteln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Schmerzreiz setzen </a:t>
            </a:r>
            <a:r>
              <a:rPr lang="de-DE" sz="2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de-DE" sz="2200" i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z.B. ins Ohrläppchen kneifen, mit dem Daumen unter das Schlüsselbein drücken oder mit den Fingerknöcheln übers Brustbein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7012450-7252-4F1D-8D81-4FF140978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6880" y="0"/>
            <a:ext cx="4135120" cy="145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089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A22566-C4DE-0D92-5281-7E10FEE08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Onlinemedien 3" descr="Drogennotfall erkennen">
            <a:hlinkClick r:id="" action="ppaction://media"/>
            <a:extLst>
              <a:ext uri="{FF2B5EF4-FFF2-40B4-BE49-F238E27FC236}">
                <a16:creationId xmlns:a16="http://schemas.microsoft.com/office/drawing/2014/main" id="{C9286C45-0524-6334-D06A-D31DC6D6028B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9737"/>
            <a:ext cx="12173600" cy="687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07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5AF4EC-790E-4403-BB6F-C44A711688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9475" y="201899"/>
            <a:ext cx="7141734" cy="1248150"/>
          </a:xfrm>
        </p:spPr>
        <p:txBody>
          <a:bodyPr>
            <a:normAutofit/>
          </a:bodyPr>
          <a:lstStyle/>
          <a:p>
            <a:r>
              <a:rPr lang="de-DE" sz="3600" b="1" dirty="0"/>
              <a:t>Die </a:t>
            </a:r>
            <a:r>
              <a:rPr lang="de-DE" sz="3600" b="1" dirty="0" err="1"/>
              <a:t>person</a:t>
            </a:r>
            <a:r>
              <a:rPr lang="de-DE" sz="3600" b="1" dirty="0"/>
              <a:t> reagiert…….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6170ACF-D44E-400D-8CA6-E017FC0A39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5144" y="1791729"/>
            <a:ext cx="10881712" cy="4522573"/>
          </a:xfrm>
        </p:spPr>
        <p:txBody>
          <a:bodyPr>
            <a:normAutofit/>
          </a:bodyPr>
          <a:lstStyle/>
          <a:p>
            <a:endParaRPr lang="de-DE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de-DE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Welche Maßnahmen würden Sie vorschlagen wenn die Person wieder zu Bewusstsein kommt ?</a:t>
            </a:r>
          </a:p>
          <a:p>
            <a:endParaRPr lang="de-DE" sz="2400" b="1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de-DE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Wann ist die Person bei Bewusstsein?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7012450-7252-4F1D-8D81-4FF140978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6880" y="0"/>
            <a:ext cx="4135120" cy="145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159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806943C-BF32-4BF1-B6A7-69D90A7070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05AF4EC-790E-4403-BB6F-C44A711688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44753" y="279282"/>
            <a:ext cx="6559859" cy="801590"/>
          </a:xfrm>
        </p:spPr>
        <p:txBody>
          <a:bodyPr>
            <a:normAutofit/>
          </a:bodyPr>
          <a:lstStyle/>
          <a:p>
            <a:r>
              <a:rPr lang="de-DE" sz="4000" b="1" dirty="0"/>
              <a:t>Die </a:t>
            </a:r>
            <a:r>
              <a:rPr lang="de-DE" sz="4000" b="1" dirty="0" err="1"/>
              <a:t>person</a:t>
            </a:r>
            <a:r>
              <a:rPr lang="de-DE" sz="4000" b="1" dirty="0"/>
              <a:t> reagiert……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6170ACF-D44E-400D-8CA6-E017FC0A39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39481" y="1386915"/>
            <a:ext cx="6855950" cy="230859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de-DE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Eine ausreichende Reaktion ist nur eine klare Antwort der betroffenen Person Die Person sollte orientiert sein. 			</a:t>
            </a:r>
          </a:p>
          <a:p>
            <a:pPr>
              <a:lnSpc>
                <a:spcPct val="90000"/>
              </a:lnSpc>
            </a:pPr>
            <a:r>
              <a:rPr lang="de-DE" sz="24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Ein Röcheln oder ein ganz schwache, körperliche Reaktion ist als fehlende Reaktion, also Bewusstlosigkeit zu werten.</a:t>
            </a:r>
          </a:p>
          <a:p>
            <a:pPr>
              <a:lnSpc>
                <a:spcPct val="90000"/>
              </a:lnSpc>
            </a:pPr>
            <a:endParaRPr lang="de-DE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de-DE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878C6BF-28C8-4E12-B854-7A830D3E64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6" y="0"/>
            <a:ext cx="465747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966735E-19FF-4CF1-ABFA-B47558E1B8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210" y="489453"/>
            <a:ext cx="2428833" cy="2137373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77012450-7252-4F1D-8D81-4FF1409789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583" y="3438317"/>
            <a:ext cx="3725990" cy="1304096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6A7568C-128C-4A8A-81BA-1BED2DDAD3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BED0B87-F053-4FB5-ABC4-24F3C0413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B940DFC-0E04-4FC7-88F7-5D4AF780CC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6C4A8A1-0543-412C-B5E6-803A174A73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C29E161-7520-4B3D-B83D-41D4962915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24BCAEE-76B1-447C-AFFB-F827F42F51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feld 5">
            <a:extLst>
              <a:ext uri="{FF2B5EF4-FFF2-40B4-BE49-F238E27FC236}">
                <a16:creationId xmlns:a16="http://schemas.microsoft.com/office/drawing/2014/main" id="{0B6B3841-427C-4A8D-AD73-91A7B35FD702}"/>
              </a:ext>
            </a:extLst>
          </p:cNvPr>
          <p:cNvSpPr txBox="1"/>
          <p:nvPr/>
        </p:nvSpPr>
        <p:spPr>
          <a:xfrm>
            <a:off x="4939481" y="3809018"/>
            <a:ext cx="6762615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Wenn die betroffene Person eine klare Reaktion zeigt und orientiert ist, die Person keinesfalls alleine lassen, sondern wachhalten und beobachten.</a:t>
            </a:r>
          </a:p>
          <a:p>
            <a:endParaRPr lang="de-DE"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de-DE" sz="22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Die Person ca. 1,5 Std betreuen, wenn kein Rettungsdienst gerufen wird. Evtl. die Person nach Hause begleiten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4B5B357-9601-4773-ADA7-0EAE956B2B58}"/>
              </a:ext>
            </a:extLst>
          </p:cNvPr>
          <p:cNvSpPr txBox="1"/>
          <p:nvPr/>
        </p:nvSpPr>
        <p:spPr>
          <a:xfrm>
            <a:off x="0" y="5844746"/>
            <a:ext cx="4485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https://www.naloxontraining.de/drogennotfall-erkennen/</a:t>
            </a:r>
            <a:r>
              <a:rPr lang="de-D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VIDEO ganz abspielen</a:t>
            </a:r>
          </a:p>
        </p:txBody>
      </p:sp>
    </p:spTree>
    <p:extLst>
      <p:ext uri="{BB962C8B-B14F-4D97-AF65-F5344CB8AC3E}">
        <p14:creationId xmlns:p14="http://schemas.microsoft.com/office/powerpoint/2010/main" val="1117823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5AF4EC-790E-4403-BB6F-C44A711688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9475" y="201899"/>
            <a:ext cx="7141734" cy="1248150"/>
          </a:xfrm>
        </p:spPr>
        <p:txBody>
          <a:bodyPr>
            <a:normAutofit/>
          </a:bodyPr>
          <a:lstStyle/>
          <a:p>
            <a:r>
              <a:rPr lang="de-DE" sz="3600" b="1" dirty="0"/>
              <a:t>Die </a:t>
            </a:r>
            <a:r>
              <a:rPr lang="de-DE" sz="3600" b="1" dirty="0" err="1"/>
              <a:t>person</a:t>
            </a:r>
            <a:r>
              <a:rPr lang="de-DE" sz="3600" b="1" dirty="0"/>
              <a:t> reagiert nicht….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6170ACF-D44E-400D-8CA6-E017FC0A39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5144" y="1791729"/>
            <a:ext cx="10881712" cy="4522573"/>
          </a:xfrm>
        </p:spPr>
        <p:txBody>
          <a:bodyPr>
            <a:normAutofit/>
          </a:bodyPr>
          <a:lstStyle/>
          <a:p>
            <a:endParaRPr lang="de-DE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de-DE" sz="2600" b="1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de-DE" sz="2600" b="1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de-DE" sz="26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Welche Maßnahmen würden Sie vorschlagen wenn die Person </a:t>
            </a:r>
            <a:r>
              <a:rPr lang="de-DE" sz="26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nicht reagiert?</a:t>
            </a:r>
          </a:p>
          <a:p>
            <a:endParaRPr lang="de-DE" sz="2400" b="1" dirty="0">
              <a:solidFill>
                <a:schemeClr val="tx1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7012450-7252-4F1D-8D81-4FF140978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6880" y="0"/>
            <a:ext cx="4135120" cy="145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329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5AF4EC-790E-4403-BB6F-C44A711688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2405" y="271848"/>
            <a:ext cx="7141734" cy="906351"/>
          </a:xfrm>
        </p:spPr>
        <p:txBody>
          <a:bodyPr>
            <a:normAutofit/>
          </a:bodyPr>
          <a:lstStyle/>
          <a:p>
            <a:r>
              <a:rPr lang="de-DE" sz="3600" b="1" dirty="0"/>
              <a:t>Die </a:t>
            </a:r>
            <a:r>
              <a:rPr lang="de-DE" sz="3600" b="1" dirty="0" err="1"/>
              <a:t>person</a:t>
            </a:r>
            <a:r>
              <a:rPr lang="de-DE" sz="3600" b="1" dirty="0"/>
              <a:t> reagiert nicht..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6170ACF-D44E-400D-8CA6-E017FC0A39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2405" y="1450049"/>
            <a:ext cx="11244451" cy="5136103"/>
          </a:xfrm>
        </p:spPr>
        <p:txBody>
          <a:bodyPr>
            <a:normAutofit/>
          </a:bodyPr>
          <a:lstStyle/>
          <a:p>
            <a:r>
              <a:rPr lang="de-DE" sz="2000" b="1" dirty="0">
                <a:solidFill>
                  <a:schemeClr val="tx1"/>
                </a:solidFill>
              </a:rPr>
              <a:t>			</a:t>
            </a:r>
            <a:r>
              <a:rPr lang="de-DE" sz="2400" b="1" dirty="0">
                <a:solidFill>
                  <a:schemeClr val="tx1"/>
                </a:solidFill>
              </a:rPr>
              <a:t>Wenn eine Person keine Reaktion auf Ansprache, Anfassen 				     und Schmerzreiz zeigt ist sie bewusstlos. </a:t>
            </a:r>
          </a:p>
          <a:p>
            <a:endParaRPr lang="de-DE" sz="2400" b="1" dirty="0">
              <a:solidFill>
                <a:schemeClr val="tx1"/>
              </a:solidFill>
            </a:endParaRPr>
          </a:p>
          <a:p>
            <a:r>
              <a:rPr lang="de-DE" sz="2800" b="1" dirty="0">
                <a:solidFill>
                  <a:srgbClr val="FFC000"/>
                </a:solidFill>
              </a:rPr>
              <a:t>Atemkontrolle (max. 10 Sekunden)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Person auf den Rücken legen.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Den Kopf leicht überstrecken, um so die Atemwege frei zu machen </a:t>
            </a:r>
            <a:r>
              <a:rPr lang="de-DE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(keinesfalls mit der Hand in den Mundraum greifen).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Mit einem Ohr an den Mund, Blickrichtung zum Bauch, Hand auf den Bauch. </a:t>
            </a:r>
            <a:r>
              <a:rPr lang="de-DE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 ist es möglich zu fühlen und zu hören, ob die Person atmet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7012450-7252-4F1D-8D81-4FF140978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6880" y="0"/>
            <a:ext cx="4135120" cy="1450049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BB5E9CAC-B469-426C-A19B-A3CCAAF759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329" y="1561826"/>
            <a:ext cx="1260389" cy="110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5304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9A2177-A5EB-9F39-648A-2D537AA1F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Onlinemedien 3" descr="Naloxon anwenden">
            <a:hlinkClick r:id="" action="ppaction://media"/>
            <a:extLst>
              <a:ext uri="{FF2B5EF4-FFF2-40B4-BE49-F238E27FC236}">
                <a16:creationId xmlns:a16="http://schemas.microsoft.com/office/drawing/2014/main" id="{A6D16CBB-124A-FB95-68CB-79B69CAD778D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9737"/>
            <a:ext cx="12173600" cy="687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248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5AF4EC-790E-4403-BB6F-C44A711688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0048" y="370702"/>
            <a:ext cx="7141734" cy="708644"/>
          </a:xfrm>
        </p:spPr>
        <p:txBody>
          <a:bodyPr>
            <a:normAutofit/>
          </a:bodyPr>
          <a:lstStyle/>
          <a:p>
            <a:r>
              <a:rPr lang="de-DE" sz="3600" b="1" dirty="0"/>
              <a:t>Die </a:t>
            </a:r>
            <a:r>
              <a:rPr lang="de-DE" sz="3600" b="1" dirty="0" err="1"/>
              <a:t>person</a:t>
            </a:r>
            <a:r>
              <a:rPr lang="de-DE" sz="3600" b="1" dirty="0"/>
              <a:t> Atmet…… Teil 1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6170ACF-D44E-400D-8CA6-E017FC0A39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5144" y="1450049"/>
            <a:ext cx="11096132" cy="5037249"/>
          </a:xfrm>
        </p:spPr>
        <p:txBody>
          <a:bodyPr>
            <a:normAutofit/>
          </a:bodyPr>
          <a:lstStyle/>
          <a:p>
            <a:r>
              <a:rPr lang="de-DE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Notruf absetzen – (5-W-Regel)</a:t>
            </a:r>
          </a:p>
          <a:p>
            <a:r>
              <a:rPr lang="de-DE" sz="2400" b="1" i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Wer </a:t>
            </a:r>
            <a:r>
              <a:rPr lang="de-DE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ruft an?  		</a:t>
            </a:r>
            <a:r>
              <a:rPr lang="de-DE" sz="2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Name und möglichst Telefonnummer</a:t>
            </a:r>
          </a:p>
          <a:p>
            <a:r>
              <a:rPr lang="de-DE" sz="24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 </a:t>
            </a:r>
            <a:r>
              <a:rPr lang="de-DE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ist es passiert</a:t>
            </a:r>
            <a:r>
              <a:rPr lang="de-DE" sz="2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  </a:t>
            </a:r>
            <a:r>
              <a:rPr lang="de-DE" sz="2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Möglichst genaue Adresse. Straße, Hausnummer, Name,  							Stockwerk und Besonderheiten (z.B. Hinterhaus)</a:t>
            </a:r>
          </a:p>
          <a:p>
            <a:r>
              <a:rPr lang="de-DE" sz="24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Was</a:t>
            </a:r>
            <a:r>
              <a:rPr lang="de-DE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ist passiert? 	</a:t>
            </a:r>
            <a:r>
              <a:rPr lang="de-DE" sz="2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Bewusstlose Person oder Person mit Atemstillstand melden 						(Dass ein Drogennotfall vorliegt, muss nicht erwähnt werden! ) 						So vermeidet man das Polizei eintrifft</a:t>
            </a:r>
          </a:p>
          <a:p>
            <a:r>
              <a:rPr lang="de-DE" sz="24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Wie</a:t>
            </a:r>
            <a:r>
              <a:rPr lang="de-DE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viele? 			</a:t>
            </a:r>
            <a:r>
              <a:rPr lang="de-DE" sz="2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Wie viele Personen sind betroffen</a:t>
            </a:r>
          </a:p>
          <a:p>
            <a:r>
              <a:rPr lang="de-DE" sz="24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Warten! 				</a:t>
            </a:r>
            <a:r>
              <a:rPr lang="de-DE" sz="2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Nicht gleich auflegen, auf Rückfragen warten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7012450-7252-4F1D-8D81-4FF140978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6880" y="0"/>
            <a:ext cx="4135120" cy="145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4060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00C4F2-F7BA-38C5-DB61-05C5B789C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Onlinemedien 3" descr="Naloxon anwenden">
            <a:hlinkClick r:id="" action="ppaction://media"/>
            <a:extLst>
              <a:ext uri="{FF2B5EF4-FFF2-40B4-BE49-F238E27FC236}">
                <a16:creationId xmlns:a16="http://schemas.microsoft.com/office/drawing/2014/main" id="{3FEA84F2-A07B-ED00-13F1-E3AAF443940B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2755"/>
            <a:ext cx="12173600" cy="687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343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5AF4EC-790E-4403-BB6F-C44A711688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0048" y="370702"/>
            <a:ext cx="7141734" cy="708644"/>
          </a:xfrm>
        </p:spPr>
        <p:txBody>
          <a:bodyPr>
            <a:normAutofit/>
          </a:bodyPr>
          <a:lstStyle/>
          <a:p>
            <a:r>
              <a:rPr lang="de-DE" sz="3600" b="1" dirty="0"/>
              <a:t>Die </a:t>
            </a:r>
            <a:r>
              <a:rPr lang="de-DE" sz="3600" b="1" dirty="0" err="1"/>
              <a:t>person</a:t>
            </a:r>
            <a:r>
              <a:rPr lang="de-DE" sz="3600" b="1" dirty="0"/>
              <a:t> Atmet…… Teil 2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6170ACF-D44E-400D-8CA6-E017FC0A39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5144" y="1450049"/>
            <a:ext cx="7841156" cy="5037249"/>
          </a:xfrm>
        </p:spPr>
        <p:txBody>
          <a:bodyPr>
            <a:normAutofit/>
          </a:bodyPr>
          <a:lstStyle/>
          <a:p>
            <a:r>
              <a:rPr lang="de-DE" sz="2800" b="1" dirty="0">
                <a:solidFill>
                  <a:schemeClr val="tx1"/>
                </a:solidFill>
              </a:rPr>
              <a:t>Naloxon verabreichen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Kopf leicht überstrecken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Naloxon durch Druck auf den Kolben über die Nase verabreichen </a:t>
            </a:r>
            <a:r>
              <a:rPr lang="de-DE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de-DE" sz="2400" i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Keinen Probe Sprühstoß durchführen, weil der Applikator nur einen Sprühstoß enthält)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möglichst das Nasenloch merken, </a:t>
            </a:r>
            <a:r>
              <a:rPr lang="de-DE" sz="2400" i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 eine eventuell erforderliche zweite Dosis nach 2-3 Minuten in das andere Nasenloch verabreicht werden sollte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7012450-7252-4F1D-8D81-4FF140978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6880" y="0"/>
            <a:ext cx="4135120" cy="1450049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0F4E395E-8032-4DF5-A6B6-4BA1122C5C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6140" y="2875821"/>
            <a:ext cx="3295015" cy="2532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888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5AF4EC-790E-4403-BB6F-C44A711688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105" y="418852"/>
            <a:ext cx="6165549" cy="924560"/>
          </a:xfrm>
        </p:spPr>
        <p:txBody>
          <a:bodyPr>
            <a:normAutofit/>
          </a:bodyPr>
          <a:lstStyle/>
          <a:p>
            <a:r>
              <a:rPr lang="de-DE" sz="3600" b="1" dirty="0"/>
              <a:t>Ziel </a:t>
            </a:r>
            <a:r>
              <a:rPr lang="de-DE" sz="3600" b="1" dirty="0" err="1"/>
              <a:t>NALtrain</a:t>
            </a:r>
            <a:endParaRPr lang="de-DE" sz="3600" b="1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6170ACF-D44E-400D-8CA6-E017FC0A39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288" y="1450049"/>
            <a:ext cx="11301842" cy="5123746"/>
          </a:xfrm>
        </p:spPr>
        <p:txBody>
          <a:bodyPr>
            <a:normAutofit/>
          </a:bodyPr>
          <a:lstStyle/>
          <a:p>
            <a:endParaRPr lang="de-DE" dirty="0"/>
          </a:p>
          <a:p>
            <a:endParaRPr lang="de-DE" sz="1800" dirty="0">
              <a:solidFill>
                <a:srgbClr val="0081BA"/>
              </a:solidFill>
              <a:latin typeface="Wingdings" panose="05000000000000000000" pitchFamily="2" charset="2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7012450-7252-4F1D-8D81-4FF140978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6880" y="0"/>
            <a:ext cx="4135120" cy="1450049"/>
          </a:xfrm>
          <a:prstGeom prst="rect">
            <a:avLst/>
          </a:prstGeom>
        </p:spPr>
      </p:pic>
      <p:sp>
        <p:nvSpPr>
          <p:cNvPr id="6" name="Untertitel 2">
            <a:extLst>
              <a:ext uri="{FF2B5EF4-FFF2-40B4-BE49-F238E27FC236}">
                <a16:creationId xmlns:a16="http://schemas.microsoft.com/office/drawing/2014/main" id="{7436980D-DA16-4475-9E43-1AB38B640986}"/>
              </a:ext>
            </a:extLst>
          </p:cNvPr>
          <p:cNvSpPr txBox="1">
            <a:spLocks/>
          </p:cNvSpPr>
          <p:nvPr/>
        </p:nvSpPr>
        <p:spPr>
          <a:xfrm>
            <a:off x="445079" y="1556686"/>
            <a:ext cx="11301842" cy="512374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  <a:p>
            <a:r>
              <a:rPr lang="de-DE" sz="1800" dirty="0">
                <a:solidFill>
                  <a:srgbClr val="0081BA"/>
                </a:solidFill>
                <a:latin typeface="Wingdings" panose="05000000000000000000" pitchFamily="2" charset="2"/>
              </a:rPr>
              <a:t>u</a:t>
            </a:r>
          </a:p>
          <a:p>
            <a:pPr marL="630238" indent="-630238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sz="96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Weiterbildung von Ihnen als Mitarbeitende zu </a:t>
            </a:r>
            <a:r>
              <a:rPr lang="de-DE" sz="9600" b="1" u="sng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Trainer*innen </a:t>
            </a:r>
            <a:r>
              <a:rPr lang="de-DE" sz="96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zum Thema Drogennotfall und Naloxon</a:t>
            </a:r>
          </a:p>
          <a:p>
            <a:pPr>
              <a:lnSpc>
                <a:spcPct val="120000"/>
              </a:lnSpc>
            </a:pPr>
            <a:endParaRPr lang="de-DE" sz="96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20000"/>
              </a:lnSpc>
            </a:pPr>
            <a:r>
              <a:rPr lang="de-DE" sz="9600" b="1" u="sng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 geht vor allem um:</a:t>
            </a:r>
          </a:p>
          <a:p>
            <a:pPr marL="630238" indent="-630238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sz="96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die</a:t>
            </a:r>
            <a:r>
              <a:rPr lang="de-DE" sz="9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96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Durchführung von Einzel- und Gruppenschulungen für Opioidkonsument*innen und Substituierte in Ihren Einrichtungen</a:t>
            </a:r>
            <a:r>
              <a:rPr lang="de-DE" sz="9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630238" indent="-630238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sz="9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die Versorgung der von Ihnen ausgebildeten Personen mit Naloxon durch Ärzt*in</a:t>
            </a:r>
          </a:p>
          <a:p>
            <a:pPr marL="630238" indent="-630238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sz="9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Um so mehr Menschen wir erreichen, desto wirksamer ist Take-Home Naloxon.</a:t>
            </a:r>
          </a:p>
        </p:txBody>
      </p:sp>
    </p:spTree>
    <p:extLst>
      <p:ext uri="{BB962C8B-B14F-4D97-AF65-F5344CB8AC3E}">
        <p14:creationId xmlns:p14="http://schemas.microsoft.com/office/powerpoint/2010/main" val="8104143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605190-0233-5EE8-0637-2AFAAE930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Onlinemedien 3" descr="Naloxon anwenden">
            <a:hlinkClick r:id="" action="ppaction://media"/>
            <a:extLst>
              <a:ext uri="{FF2B5EF4-FFF2-40B4-BE49-F238E27FC236}">
                <a16:creationId xmlns:a16="http://schemas.microsoft.com/office/drawing/2014/main" id="{32B104BB-4D77-5DF1-3B59-DBBEBB3213C8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-15316"/>
            <a:ext cx="12192000" cy="688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438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618E37DE-4710-4167-AE83-47DE5752D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05AF4EC-790E-4403-BB6F-C44A711688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96151" y="2655032"/>
            <a:ext cx="5100637" cy="1549366"/>
          </a:xfrm>
        </p:spPr>
        <p:txBody>
          <a:bodyPr>
            <a:normAutofit/>
          </a:bodyPr>
          <a:lstStyle/>
          <a:p>
            <a:r>
              <a:rPr lang="de-DE" sz="4000" b="1" dirty="0"/>
              <a:t>Die </a:t>
            </a:r>
            <a:r>
              <a:rPr lang="de-DE" sz="4000" b="1" dirty="0" err="1"/>
              <a:t>person</a:t>
            </a:r>
            <a:r>
              <a:rPr lang="de-DE" sz="4000" b="1" dirty="0"/>
              <a:t> Atmet </a:t>
            </a:r>
            <a:br>
              <a:rPr lang="de-DE" sz="4000" b="1" dirty="0"/>
            </a:br>
            <a:r>
              <a:rPr lang="de-DE" sz="4000" b="1" dirty="0"/>
              <a:t>Teil 3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6170ACF-D44E-400D-8CA6-E017FC0A39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63093" y="1476809"/>
            <a:ext cx="6783858" cy="492210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de-DE" sz="2800" b="1" dirty="0">
                <a:solidFill>
                  <a:schemeClr val="tx1"/>
                </a:solidFill>
              </a:rPr>
              <a:t>Die stabile Seitenlage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Arm auf der zugewandten Seite nach oben legen 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Bein auf der abgewandten Seite anwinkeln, 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Person am angewinkelten Knie und Schulter zu einem her auf die Seite ziehen.  Kopf überstrecken und durch Hand abstützen 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Person beobachten, Atmung regelmäßig kontrollieren nicht allein lassen, bis sie aufwacht oder der Notarzt /die Notärztin eintrifft</a:t>
            </a:r>
            <a:r>
              <a:rPr lang="de-DE" sz="2000" i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39AE8CA3-0DCA-45B2-A796-FDFA70C564D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2" b="23610"/>
          <a:stretch/>
        </p:blipFill>
        <p:spPr>
          <a:xfrm>
            <a:off x="0" y="4463890"/>
            <a:ext cx="4639713" cy="2285990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BCE5368C-C7E2-49AA-9B23-003F7E142E0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4402" r="-3" b="7644"/>
          <a:stretch/>
        </p:blipFill>
        <p:spPr>
          <a:xfrm>
            <a:off x="0" y="-18522"/>
            <a:ext cx="4636559" cy="2286000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C463717-5EB2-4C6C-8BB1-AF27FACB7F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388FA13-A619-4520-A05E-918E852D58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F142BDF-1A8D-4991-A97C-31319D0900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C03C136-3F5E-48B5-A4F0-A1FA25DFE5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13F559C-6A30-4A09-A759-7FAF7C9F48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205CA72-C3E6-4BF9-B055-3C19DAEDA8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Grafik 22">
            <a:extLst>
              <a:ext uri="{FF2B5EF4-FFF2-40B4-BE49-F238E27FC236}">
                <a16:creationId xmlns:a16="http://schemas.microsoft.com/office/drawing/2014/main" id="{1A611C33-EBC4-45E6-891B-1FB7D20F1B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6880" y="0"/>
            <a:ext cx="4135120" cy="1450049"/>
          </a:xfrm>
          <a:prstGeom prst="rect">
            <a:avLst/>
          </a:prstGeom>
        </p:spPr>
      </p:pic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24D12E59-CCA5-42EE-A5ED-CFE5F888782A}"/>
              </a:ext>
            </a:extLst>
          </p:cNvPr>
          <p:cNvCxnSpPr>
            <a:cxnSpLocks/>
          </p:cNvCxnSpPr>
          <p:nvPr/>
        </p:nvCxnSpPr>
        <p:spPr>
          <a:xfrm flipH="1">
            <a:off x="1519521" y="4102443"/>
            <a:ext cx="4053376" cy="2069757"/>
          </a:xfrm>
          <a:prstGeom prst="straightConnector1">
            <a:avLst/>
          </a:prstGeom>
          <a:ln w="92075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7D5BCF38-D6EC-4C44-BCC4-FFA3843DE01E}"/>
              </a:ext>
            </a:extLst>
          </p:cNvPr>
          <p:cNvCxnSpPr>
            <a:cxnSpLocks/>
          </p:cNvCxnSpPr>
          <p:nvPr/>
        </p:nvCxnSpPr>
        <p:spPr>
          <a:xfrm flipH="1" flipV="1">
            <a:off x="1309816" y="1017726"/>
            <a:ext cx="4263081" cy="1945607"/>
          </a:xfrm>
          <a:prstGeom prst="straightConnector1">
            <a:avLst/>
          </a:prstGeom>
          <a:ln w="92075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54456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D2C481-A71D-7311-E178-098269B94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Onlinemedien 3" descr="stabile Seitenlage und Herzdruckmassage">
            <a:hlinkClick r:id="" action="ppaction://media"/>
            <a:extLst>
              <a:ext uri="{FF2B5EF4-FFF2-40B4-BE49-F238E27FC236}">
                <a16:creationId xmlns:a16="http://schemas.microsoft.com/office/drawing/2014/main" id="{8ECFEEAF-23C1-42BA-65E6-A80E56B866A9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46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5AF4EC-790E-4403-BB6F-C44A711688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0048" y="370702"/>
            <a:ext cx="7141734" cy="708644"/>
          </a:xfrm>
        </p:spPr>
        <p:txBody>
          <a:bodyPr>
            <a:normAutofit/>
          </a:bodyPr>
          <a:lstStyle/>
          <a:p>
            <a:r>
              <a:rPr lang="de-DE" sz="3600" b="1" dirty="0"/>
              <a:t>Die </a:t>
            </a:r>
            <a:r>
              <a:rPr lang="de-DE" sz="3600" b="1" dirty="0" err="1"/>
              <a:t>person</a:t>
            </a:r>
            <a:r>
              <a:rPr lang="de-DE" sz="3600" b="1" dirty="0"/>
              <a:t> Atmet NICHT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6170ACF-D44E-400D-8CA6-E017FC0A39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5144" y="1450050"/>
            <a:ext cx="6400564" cy="238054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Notruf absetzen – (5-W-Regel) und bewusstlose Person oder Atemstillstand melden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Kopf leicht überstrecken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Naloxon verabreichen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7012450-7252-4F1D-8D81-4FF140978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6880" y="0"/>
            <a:ext cx="4135120" cy="145004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E685A387-E6C8-4191-AA9F-31DC644E45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6880" y="1450049"/>
            <a:ext cx="3676650" cy="2626179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60166978-5373-4977-B4EE-A732FE60D9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6880" y="4076228"/>
            <a:ext cx="3676650" cy="27051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1DD47466-3434-4274-8F48-0517D4E9A1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382" y="4076228"/>
            <a:ext cx="7791450" cy="182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7005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87A95579-9BFB-466C-BC6B-11E42FB216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7372" y="0"/>
            <a:ext cx="3554627" cy="124648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B7673251-66C6-44FE-AF85-BEE80F2286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50" y="994471"/>
            <a:ext cx="7867650" cy="33528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ECC68DD3-1DFD-4DE2-85B4-BBD69BF8AC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1345" y="1450049"/>
            <a:ext cx="3781425" cy="2743200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8C1083A9-3AD7-4E78-8AE8-CD1A24318830}"/>
              </a:ext>
            </a:extLst>
          </p:cNvPr>
          <p:cNvSpPr txBox="1"/>
          <p:nvPr/>
        </p:nvSpPr>
        <p:spPr>
          <a:xfrm>
            <a:off x="571172" y="173278"/>
            <a:ext cx="74977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3600" b="1" dirty="0"/>
              <a:t>DIE PERSON ATMET NICHT Teil 2 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8850273D-2550-4BB5-8A2D-5A3F8EE03B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78494" y="4270063"/>
            <a:ext cx="3667125" cy="2524125"/>
          </a:xfrm>
          <a:prstGeom prst="rect">
            <a:avLst/>
          </a:prstGeom>
        </p:spPr>
      </p:pic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EC2179E4-1717-467E-B9B2-AB81F54234FA}"/>
              </a:ext>
            </a:extLst>
          </p:cNvPr>
          <p:cNvCxnSpPr>
            <a:cxnSpLocks/>
          </p:cNvCxnSpPr>
          <p:nvPr/>
        </p:nvCxnSpPr>
        <p:spPr>
          <a:xfrm>
            <a:off x="6270454" y="3977344"/>
            <a:ext cx="4016079" cy="990352"/>
          </a:xfrm>
          <a:prstGeom prst="straightConnector1">
            <a:avLst/>
          </a:prstGeom>
          <a:ln w="952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4E168EEC-B634-46F1-9A87-5F957B56557C}"/>
              </a:ext>
            </a:extLst>
          </p:cNvPr>
          <p:cNvCxnSpPr>
            <a:cxnSpLocks/>
          </p:cNvCxnSpPr>
          <p:nvPr/>
        </p:nvCxnSpPr>
        <p:spPr>
          <a:xfrm>
            <a:off x="6235352" y="3042041"/>
            <a:ext cx="2945718" cy="386959"/>
          </a:xfrm>
          <a:prstGeom prst="straightConnector1">
            <a:avLst/>
          </a:prstGeom>
          <a:ln w="952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fik 21">
            <a:extLst>
              <a:ext uri="{FF2B5EF4-FFF2-40B4-BE49-F238E27FC236}">
                <a16:creationId xmlns:a16="http://schemas.microsoft.com/office/drawing/2014/main" id="{58930F21-4707-4393-92EB-E2C7DEC261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650" y="4327067"/>
            <a:ext cx="786765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3480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2B97BF-71EA-BA1A-BB43-BB889BAF0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Onlinemedien 3" descr="stabile Seitenlage und Herzdruckmassage">
            <a:hlinkClick r:id="" action="ppaction://media"/>
            <a:extLst>
              <a:ext uri="{FF2B5EF4-FFF2-40B4-BE49-F238E27FC236}">
                <a16:creationId xmlns:a16="http://schemas.microsoft.com/office/drawing/2014/main" id="{5ABD7610-9C7F-555B-9203-3D118D593782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52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5AF4EC-790E-4403-BB6F-C44A711688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0048" y="370702"/>
            <a:ext cx="7141734" cy="708644"/>
          </a:xfrm>
        </p:spPr>
        <p:txBody>
          <a:bodyPr>
            <a:normAutofit/>
          </a:bodyPr>
          <a:lstStyle/>
          <a:p>
            <a:r>
              <a:rPr lang="de-DE" sz="3600" b="1" dirty="0"/>
              <a:t>Nach dem aufwachen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6170ACF-D44E-400D-8CA6-E017FC0A39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5144" y="1450049"/>
            <a:ext cx="11096132" cy="5037249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2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Erinnerungsvermögen ist getrübt </a:t>
            </a:r>
          </a:p>
          <a:p>
            <a:r>
              <a:rPr lang="de-DE" sz="22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Das Letzte was die Person weiß ist, das sie konsumiert hat und nun nüchtern ist. Oft sind Personen verwirrt, eventuell auch aggressiv. </a:t>
            </a:r>
          </a:p>
          <a:p>
            <a:endParaRPr lang="de-DE" sz="2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2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Person über Überdosierung, die Naloxongabe und die Folgen informieren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22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2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Person nach dem Aufwachen nicht allein lassen und sie zur Mitfahrt ins Krankenhaus motivieren.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2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Falls sie nicht ins Krankenhaus mitfährt, die Person mind. 1,5 Stunden nicht allein lassen und von weiterem Konsum abhalten. Und sie </a:t>
            </a:r>
            <a:r>
              <a:rPr lang="de-DE" sz="2200" b="1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evtl</a:t>
            </a:r>
            <a:r>
              <a:rPr lang="de-DE" sz="22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nach hause begleiten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7012450-7252-4F1D-8D81-4FF140978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6880" y="0"/>
            <a:ext cx="4135120" cy="145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9517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5AF4EC-790E-4403-BB6F-C44A711688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0048" y="370702"/>
            <a:ext cx="7776832" cy="708644"/>
          </a:xfrm>
        </p:spPr>
        <p:txBody>
          <a:bodyPr>
            <a:normAutofit fontScale="90000"/>
          </a:bodyPr>
          <a:lstStyle/>
          <a:p>
            <a:r>
              <a:rPr lang="de-DE" sz="3600" b="1" dirty="0" err="1"/>
              <a:t>SchulunG</a:t>
            </a:r>
            <a:r>
              <a:rPr lang="de-DE" sz="3600" b="1" dirty="0"/>
              <a:t> oder Kurzintervention ?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6170ACF-D44E-400D-8CA6-E017FC0A39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7934" y="1820751"/>
            <a:ext cx="11096132" cy="4834049"/>
          </a:xfrm>
        </p:spPr>
        <p:txBody>
          <a:bodyPr>
            <a:normAutofit/>
          </a:bodyPr>
          <a:lstStyle/>
          <a:p>
            <a:r>
              <a:rPr lang="de-DE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Beide Formen können für Gruppen und Einzelpersonen angeboten werden.</a:t>
            </a:r>
          </a:p>
          <a:p>
            <a:r>
              <a:rPr lang="de-DE" sz="26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 nach Anzahl der Teilnehmer*innen und ob die Möglichkeit für praktische Übungen (z.B. Beatmung/ Herz-Druck-Massage)gegeben ist, ist bei einer Schulung eine Dauer von 45–90 Minuten realistisch. </a:t>
            </a:r>
          </a:p>
          <a:p>
            <a:endParaRPr lang="de-DE" sz="2600" b="1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de-DE" sz="26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de-DE" sz="2200" b="1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7012450-7252-4F1D-8D81-4FF140978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6880" y="0"/>
            <a:ext cx="4135120" cy="1450049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63315F9-C17D-427A-9DA2-140C9FC452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3363" y="4624423"/>
            <a:ext cx="8537575" cy="186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8995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5AF4EC-790E-4403-BB6F-C44A711688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0048" y="370702"/>
            <a:ext cx="7776832" cy="708644"/>
          </a:xfrm>
        </p:spPr>
        <p:txBody>
          <a:bodyPr>
            <a:normAutofit fontScale="90000"/>
          </a:bodyPr>
          <a:lstStyle/>
          <a:p>
            <a:r>
              <a:rPr lang="de-DE" sz="3600" b="1" dirty="0" err="1"/>
              <a:t>SchulunG</a:t>
            </a:r>
            <a:r>
              <a:rPr lang="de-DE" sz="3600" b="1" dirty="0"/>
              <a:t> oder Kurzintervention ?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6170ACF-D44E-400D-8CA6-E017FC0A39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7934" y="1820751"/>
            <a:ext cx="11096132" cy="4834049"/>
          </a:xfrm>
        </p:spPr>
        <p:txBody>
          <a:bodyPr>
            <a:normAutofit/>
          </a:bodyPr>
          <a:lstStyle/>
          <a:p>
            <a:r>
              <a:rPr lang="de-DE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Beide Formen können für Gruppen und Einzelpersonen angeboten werden.</a:t>
            </a:r>
          </a:p>
          <a:p>
            <a:r>
              <a:rPr lang="de-DE" sz="24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Kurzinterventionen können auch spontan in einem niedrigschwelligem, szenenahem Setting durchgeführt werden. Mit einer Person oder einer Kleingruppe, die sich ad hoc findet, kann ein Training in 15–30 Minuten durchgeführt werden. . </a:t>
            </a:r>
          </a:p>
          <a:p>
            <a:endParaRPr lang="de-DE" sz="1800" dirty="0">
              <a:solidFill>
                <a:srgbClr val="231F20"/>
              </a:solidFill>
              <a:latin typeface="Lucida Sans" panose="020B0602030504020204" pitchFamily="34" charset="0"/>
            </a:endParaRPr>
          </a:p>
          <a:p>
            <a:r>
              <a:rPr lang="de-DE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Dabei können nicht alle Inhalte in aller Ausführlichkeit besprochen werden. Damit alle zwingend erforderlichen Inhalte vermittelt werden, enthält das Manual in </a:t>
            </a:r>
            <a:r>
              <a:rPr lang="de-DE" sz="24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Kapitel 3</a:t>
            </a:r>
            <a:r>
              <a:rPr lang="de-DE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einen Schulungsleitfaden für Kurzinterventionen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7012450-7252-4F1D-8D81-4FF140978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6880" y="0"/>
            <a:ext cx="4135120" cy="145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8051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752AF6-B1E9-40BA-9F77-66288A58E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49937"/>
            <a:ext cx="6845300" cy="1507067"/>
          </a:xfrm>
        </p:spPr>
        <p:txBody>
          <a:bodyPr>
            <a:normAutofit/>
          </a:bodyPr>
          <a:lstStyle/>
          <a:p>
            <a:r>
              <a:rPr lang="de-DE" sz="3200" b="1" dirty="0"/>
              <a:t>Beispiel Verlaufsdiagramm </a:t>
            </a:r>
            <a:br>
              <a:rPr lang="de-DE" sz="3200" b="1" dirty="0"/>
            </a:br>
            <a:r>
              <a:rPr lang="de-DE" sz="3200" b="1" dirty="0"/>
              <a:t>für Kurzinterventionen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15026C9-FD55-4114-85EB-B2620DAF1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07951"/>
            <a:ext cx="4135120" cy="1450049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D4A7EA8E-A6EC-41F5-94B0-81E2576F57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3600" y="0"/>
            <a:ext cx="4978400" cy="685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324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5AF4EC-790E-4403-BB6F-C44A711688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105" y="418852"/>
            <a:ext cx="6165549" cy="924560"/>
          </a:xfrm>
        </p:spPr>
        <p:txBody>
          <a:bodyPr>
            <a:normAutofit/>
          </a:bodyPr>
          <a:lstStyle/>
          <a:p>
            <a:r>
              <a:rPr lang="de-DE" sz="3600" b="1" dirty="0"/>
              <a:t>Evaluation </a:t>
            </a:r>
            <a:r>
              <a:rPr lang="de-DE" sz="3600" b="1" dirty="0" err="1"/>
              <a:t>NALtrain</a:t>
            </a:r>
            <a:endParaRPr lang="de-DE" sz="3600" b="1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6170ACF-D44E-400D-8CA6-E017FC0A39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287" y="1450049"/>
            <a:ext cx="10869356" cy="5123746"/>
          </a:xfrm>
        </p:spPr>
        <p:txBody>
          <a:bodyPr>
            <a:normAutofit fontScale="25000" lnSpcReduction="20000"/>
          </a:bodyPr>
          <a:lstStyle/>
          <a:p>
            <a:endParaRPr lang="de-DE" dirty="0"/>
          </a:p>
          <a:p>
            <a:r>
              <a:rPr lang="de-DE" sz="1800" dirty="0">
                <a:solidFill>
                  <a:srgbClr val="0081BA"/>
                </a:solidFill>
                <a:latin typeface="Wingdings" panose="05000000000000000000" pitchFamily="2" charset="2"/>
              </a:rPr>
              <a:t>u</a:t>
            </a:r>
          </a:p>
          <a:p>
            <a:pPr marL="630238" indent="-630238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sz="96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Die von Ihnen durchgeführten Einzel- und Gruppenschulungen </a:t>
            </a:r>
            <a:r>
              <a:rPr lang="de-DE" sz="9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müssen mit der Evaluation von NALtrain dokumentiert werden.</a:t>
            </a:r>
          </a:p>
          <a:p>
            <a:pPr marL="630238" indent="-630238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sz="9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Diese Evaluation ist </a:t>
            </a:r>
            <a:r>
              <a:rPr lang="de-DE" sz="96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das einzig verpflichtende Element </a:t>
            </a:r>
            <a:r>
              <a:rPr lang="de-DE" sz="9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bei Ihrer Teilnahme an NALtrain.</a:t>
            </a:r>
          </a:p>
          <a:p>
            <a:pPr marL="630238" indent="-630238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sz="9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Nur so können wir Bund und Ländern nachweisen, welche Erfolge erzielt wurden und dadurch </a:t>
            </a:r>
            <a:r>
              <a:rPr lang="de-DE" sz="96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Länder und Kommunen von einer nachhaltigen Finanzierung überzeugen.</a:t>
            </a:r>
          </a:p>
          <a:p>
            <a:pPr marL="630238" indent="-630238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sz="9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Wir haben die Evaluation </a:t>
            </a:r>
            <a:r>
              <a:rPr lang="de-DE" sz="96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 kurz wie möglich </a:t>
            </a:r>
            <a:r>
              <a:rPr lang="de-DE" sz="9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gehalten.</a:t>
            </a:r>
          </a:p>
          <a:p>
            <a:pPr marL="630238" indent="-630238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sz="9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Die Evaluation wird am Ende dieses Trainings vorgestellt und ausprobiert</a:t>
            </a:r>
            <a:endParaRPr lang="de-DE" sz="80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7012450-7252-4F1D-8D81-4FF140978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6880" y="0"/>
            <a:ext cx="4135120" cy="145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4593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8D3621-922A-4B9B-A94F-C29543B7D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207432"/>
            <a:ext cx="8534400" cy="1507067"/>
          </a:xfrm>
        </p:spPr>
        <p:txBody>
          <a:bodyPr>
            <a:normAutofit/>
          </a:bodyPr>
          <a:lstStyle/>
          <a:p>
            <a:r>
              <a:rPr lang="de-DE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RUND UM DIE  ORGANISATION</a:t>
            </a:r>
            <a:br>
              <a:rPr lang="de-DE" sz="3600" b="1" dirty="0">
                <a:solidFill>
                  <a:srgbClr val="8A3EA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de-DE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C35658D-8F19-4E5E-8A7B-0ACA85FB3E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800" y="1024289"/>
            <a:ext cx="10885488" cy="4297011"/>
          </a:xfrm>
        </p:spPr>
        <p:txBody>
          <a:bodyPr>
            <a:normAutofit lnSpcReduction="10000"/>
          </a:bodyPr>
          <a:lstStyle/>
          <a:p>
            <a:r>
              <a:rPr lang="de-DE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Werben Sie in der eigenen Einrichtung  und anderen Einrichtungen </a:t>
            </a:r>
            <a:r>
              <a:rPr lang="de-DE" sz="2400" b="1" i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(Rückseite alter Plakate verwenden)</a:t>
            </a:r>
          </a:p>
          <a:p>
            <a:r>
              <a:rPr lang="de-DE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Verbinden Sie die Schulungen / Kurzinterventionen mit einem Frühstücksangebot einer KISS Gruppe oder einem anderen Angebot Ihrer Einrichtung.</a:t>
            </a:r>
          </a:p>
          <a:p>
            <a:r>
              <a:rPr lang="de-DE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Als PSB Anbieter kann eine Kurzintervention auch Teil einer Sitzung sein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Gruppensitzung im betreuten Wohnen nutzen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………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>
                <a:solidFill>
                  <a:schemeClr val="tx1"/>
                </a:solidFill>
              </a:rPr>
              <a:t>……..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8A4944B-40E8-4CBF-A583-3FFA5FAB740E}"/>
              </a:ext>
            </a:extLst>
          </p:cNvPr>
          <p:cNvSpPr txBox="1"/>
          <p:nvPr/>
        </p:nvSpPr>
        <p:spPr>
          <a:xfrm>
            <a:off x="558800" y="5450239"/>
            <a:ext cx="11112500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de-DE" sz="1800" b="1" dirty="0">
                <a:solidFill>
                  <a:srgbClr val="231F20"/>
                </a:solidFill>
                <a:latin typeface="Comic Sans MS" panose="030F0702030302020204" pitchFamily="66" charset="0"/>
              </a:rPr>
              <a:t>Persönliche Ansprache</a:t>
            </a:r>
          </a:p>
          <a:p>
            <a:r>
              <a:rPr lang="de-DE" sz="18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Den größten Erfolg haben Sie mit der persönliche Ansprache wie z. B. </a:t>
            </a:r>
            <a:r>
              <a:rPr lang="de-DE" sz="18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„Hast du 15</a:t>
            </a:r>
          </a:p>
          <a:p>
            <a:r>
              <a:rPr lang="de-DE" sz="18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Minuten Zeit um zukünftig deiner Freund*in / deinem Bekanntem bei einer Überdosis</a:t>
            </a:r>
          </a:p>
          <a:p>
            <a:r>
              <a:rPr lang="de-DE" sz="18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helfen zu können“</a:t>
            </a:r>
            <a:endParaRPr lang="de-DE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47E2BD1-2B11-4471-8B20-94AFE2C4F1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9008" y="0"/>
            <a:ext cx="3422991" cy="120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4669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8D3621-922A-4B9B-A94F-C29543B7D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207432"/>
            <a:ext cx="8916988" cy="1507067"/>
          </a:xfrm>
        </p:spPr>
        <p:txBody>
          <a:bodyPr>
            <a:normAutofit fontScale="90000"/>
          </a:bodyPr>
          <a:lstStyle/>
          <a:p>
            <a:r>
              <a:rPr lang="de-DE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Wie bekommen die Teilnehmer*innen </a:t>
            </a:r>
            <a:br>
              <a:rPr lang="de-DE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ihr Naloxon?</a:t>
            </a:r>
            <a:endParaRPr lang="de-DE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C35658D-8F19-4E5E-8A7B-0ACA85FB3E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574801"/>
            <a:ext cx="4381500" cy="4559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Optimal:</a:t>
            </a:r>
          </a:p>
          <a:p>
            <a:pPr marL="0" indent="0">
              <a:buNone/>
            </a:pPr>
            <a:r>
              <a:rPr lang="de-DE" sz="24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Der Arzt / die Ärztin ist bei der Schulung mit einem mobilen Kartenlesegerät anwesend.</a:t>
            </a:r>
          </a:p>
          <a:p>
            <a:pPr marL="0" indent="0">
              <a:buNone/>
            </a:pPr>
            <a:r>
              <a:rPr lang="de-DE" sz="1800" dirty="0">
                <a:solidFill>
                  <a:schemeClr val="tx1"/>
                </a:solidFill>
                <a:latin typeface="Lucida Sans" panose="020B0602030504020204" pitchFamily="34" charset="0"/>
              </a:rPr>
              <a:t>Die Krankenkassenkarten werden zum Beginn des Trainings eingesammelt und  durch den Arzt / die Ärztin registriert. So kann allen Teilnehmer*innen zum Abschluss ein Kassenrezept ausgehändigt werden.</a:t>
            </a:r>
          </a:p>
          <a:p>
            <a:pPr marL="0" indent="0">
              <a:buNone/>
            </a:pPr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A95241C-FE43-4EDB-BE50-6768868D8B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6012" y="1"/>
            <a:ext cx="3005988" cy="1054100"/>
          </a:xfrm>
          <a:prstGeom prst="rect">
            <a:avLst/>
          </a:prstGeom>
        </p:spPr>
      </p:pic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C31DE68F-D393-487E-9271-E787B70ACF08}"/>
              </a:ext>
            </a:extLst>
          </p:cNvPr>
          <p:cNvSpPr txBox="1">
            <a:spLocks/>
          </p:cNvSpPr>
          <p:nvPr/>
        </p:nvSpPr>
        <p:spPr>
          <a:xfrm>
            <a:off x="6096000" y="1458384"/>
            <a:ext cx="5092700" cy="4559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panose="05040102010807070707" pitchFamily="18" charset="2"/>
              <a:buNone/>
            </a:pPr>
            <a:r>
              <a:rPr lang="de-DE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Optimal:</a:t>
            </a:r>
          </a:p>
          <a:p>
            <a:pPr marL="0" indent="0">
              <a:buNone/>
            </a:pPr>
            <a:r>
              <a:rPr lang="de-DE" sz="24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Nach vorheriger Absprache mit dem Arzt / der Ärztin, sammelt ein*e Mitarbeiter*in der Einrichtung die Krankenkassenkarten ein und fährt in die Praxis.</a:t>
            </a:r>
          </a:p>
          <a:p>
            <a:pPr marL="0" indent="0">
              <a:buNone/>
            </a:pPr>
            <a:r>
              <a:rPr lang="de-DE" sz="1800" dirty="0">
                <a:solidFill>
                  <a:schemeClr val="tx1"/>
                </a:solidFill>
                <a:latin typeface="Lucida Sans" panose="020B0602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Die entsprechenden Rezeptierungen erfolgen in der Praxis und die Teilnehmer*innen erhalten am Ende des Trainings das Kassenrezept.</a:t>
            </a:r>
            <a:endParaRPr lang="de-DE" dirty="0">
              <a:solidFill>
                <a:schemeClr val="tx1"/>
              </a:solidFill>
              <a:latin typeface="Lucida Sans" panose="020B0602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4996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8D3621-922A-4B9B-A94F-C29543B7D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207432"/>
            <a:ext cx="8916988" cy="1507067"/>
          </a:xfrm>
        </p:spPr>
        <p:txBody>
          <a:bodyPr>
            <a:normAutofit fontScale="90000"/>
          </a:bodyPr>
          <a:lstStyle/>
          <a:p>
            <a:r>
              <a:rPr lang="de-DE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Wie bekommen die Teilnehmer*innen </a:t>
            </a:r>
            <a:br>
              <a:rPr lang="de-DE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ihr Naloxon?</a:t>
            </a:r>
            <a:endParaRPr lang="de-DE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C35658D-8F19-4E5E-8A7B-0ACA85FB3E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006" y="2210861"/>
            <a:ext cx="6769894" cy="44397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Alternative Variante</a:t>
            </a:r>
          </a:p>
          <a:p>
            <a:pPr marL="0" indent="0">
              <a:buNone/>
            </a:pPr>
            <a:r>
              <a:rPr lang="de-DE" sz="24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Teilnehmer*innen die TN Bescheinigung  am Ende des Trainings </a:t>
            </a:r>
            <a:r>
              <a:rPr lang="de-DE" sz="2400" b="1" dirty="0" err="1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ausgehändigen</a:t>
            </a:r>
            <a:r>
              <a:rPr lang="de-DE" sz="24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Damit gehen die TN selbst zum Arzt </a:t>
            </a:r>
          </a:p>
          <a:p>
            <a:pPr marL="0" indent="0">
              <a:buNone/>
            </a:pPr>
            <a:r>
              <a:rPr lang="de-DE" sz="1800" dirty="0">
                <a:solidFill>
                  <a:schemeClr val="tx1"/>
                </a:solidFill>
                <a:latin typeface="Lucida Sans" panose="020B0602030504020204" pitchFamily="34" charset="0"/>
              </a:rPr>
              <a:t>Vor dem Training / Projekt unbedingt Kontakt mit der Praxis aufnehmen, damit die Rezeptierung sichergestellt ist</a:t>
            </a:r>
          </a:p>
          <a:p>
            <a:pPr marL="0" indent="0">
              <a:buNone/>
            </a:pPr>
            <a:endParaRPr lang="de-DE" sz="1800" dirty="0">
              <a:solidFill>
                <a:schemeClr val="tx1"/>
              </a:solidFill>
              <a:latin typeface="Lucida Sans" panose="020B0602030504020204" pitchFamily="34" charset="0"/>
            </a:endParaRPr>
          </a:p>
          <a:p>
            <a:pPr marL="0" indent="0">
              <a:buNone/>
            </a:pPr>
            <a:r>
              <a:rPr lang="de-DE" sz="1800" dirty="0">
                <a:solidFill>
                  <a:schemeClr val="tx1"/>
                </a:solidFill>
                <a:latin typeface="Lucida Sans" panose="020B0602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Die geschulten Klient*innen werden durch eine*n Mitarbeiter*innen (evtl. mit  dem Bully der Einrichtung) zur Praxis begleitet.</a:t>
            </a:r>
            <a:endParaRPr lang="de-DE" dirty="0">
              <a:solidFill>
                <a:schemeClr val="tx1"/>
              </a:solidFill>
              <a:latin typeface="Lucida Sans" panose="020B0602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A95241C-FE43-4EDB-BE50-6768868D8B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6012" y="1"/>
            <a:ext cx="3005988" cy="10541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C8A72C9D-B6C0-4689-B38B-9F0377A65595}"/>
              </a:ext>
            </a:extLst>
          </p:cNvPr>
          <p:cNvSpPr txBox="1"/>
          <p:nvPr/>
        </p:nvSpPr>
        <p:spPr>
          <a:xfrm rot="18597163">
            <a:off x="6286103" y="3380605"/>
            <a:ext cx="66301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FFFF00"/>
                </a:solidFill>
                <a:highlight>
                  <a:srgbClr val="FF0000"/>
                </a:highlight>
              </a:rPr>
              <a:t>VOR der Schulung vor Ort muss zumindest ein Arzt/ eine Ärztin  feststehen die Nyxoid verschreibt</a:t>
            </a:r>
          </a:p>
        </p:txBody>
      </p:sp>
    </p:spTree>
    <p:extLst>
      <p:ext uri="{BB962C8B-B14F-4D97-AF65-F5344CB8AC3E}">
        <p14:creationId xmlns:p14="http://schemas.microsoft.com/office/powerpoint/2010/main" val="34382575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8D3621-922A-4B9B-A94F-C29543B7D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207432"/>
            <a:ext cx="8916988" cy="1507067"/>
          </a:xfrm>
        </p:spPr>
        <p:txBody>
          <a:bodyPr>
            <a:normAutofit/>
          </a:bodyPr>
          <a:lstStyle/>
          <a:p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Ihr Training vor Ort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C35658D-8F19-4E5E-8A7B-0ACA85FB3E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005" y="2210861"/>
            <a:ext cx="11298989" cy="44397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Fühlen Sie sich in der Lage und gut genug informiert um vor Ort in Ihrer Einrichtung eine Gruppenschulung oder Einzelschulung bzw. eine Kurzintervention anbieten zu können?</a:t>
            </a:r>
          </a:p>
          <a:p>
            <a:pPr marL="0" indent="0">
              <a:buNone/>
            </a:pPr>
            <a:endParaRPr lang="de-DE" sz="2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de-DE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Was fehlt Ihnen eventuell?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A95241C-FE43-4EDB-BE50-6768868D8B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6012" y="1"/>
            <a:ext cx="3005988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7583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8D3621-922A-4B9B-A94F-C29543B7D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207432"/>
            <a:ext cx="7075488" cy="816857"/>
          </a:xfrm>
        </p:spPr>
        <p:txBody>
          <a:bodyPr>
            <a:normAutofit/>
          </a:bodyPr>
          <a:lstStyle/>
          <a:p>
            <a:r>
              <a:rPr lang="de-DE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DIE EVALUATION</a:t>
            </a:r>
            <a:endParaRPr lang="de-DE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C35658D-8F19-4E5E-8A7B-0ACA85FB3E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800" y="1024289"/>
            <a:ext cx="10885488" cy="4297011"/>
          </a:xfrm>
        </p:spPr>
        <p:txBody>
          <a:bodyPr>
            <a:normAutofit lnSpcReduction="10000"/>
          </a:bodyPr>
          <a:lstStyle/>
          <a:p>
            <a:r>
              <a:rPr lang="de-DE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NALTrain ist ein Bundesmodellprojekt</a:t>
            </a:r>
          </a:p>
          <a:p>
            <a:pPr marL="0" indent="0">
              <a:buNone/>
            </a:pPr>
            <a:r>
              <a:rPr lang="de-DE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  <a:r>
              <a:rPr lang="de-DE" i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Um aus einem Modell eine dauerhafte Förderung auf Landesebene durchzusetzen 	brauchen 	wir einige Rahmendaten</a:t>
            </a:r>
          </a:p>
          <a:p>
            <a:r>
              <a:rPr lang="de-DE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Daher ist die Evaluation von Veranstaltungen in IHREN Einrichtungen von besonderer Bedeutung und hat verpflichtenden Charakter </a:t>
            </a:r>
          </a:p>
          <a:p>
            <a:r>
              <a:rPr lang="de-DE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Bitte lassen Sie von allen Teilnehmer*innen die Evaluation online ausfüllen  </a:t>
            </a:r>
            <a:r>
              <a:rPr lang="de-DE" i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(Alternativ stehen Papierversionen zur Verfügung)</a:t>
            </a:r>
          </a:p>
          <a:p>
            <a:r>
              <a:rPr lang="de-DE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Bitten Sie  alle Teilnehmer*innen den Einsatz von Nyxoid an Sie rückzumelden.</a:t>
            </a:r>
          </a:p>
          <a:p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8A4944B-40E8-4CBF-A583-3FFA5FAB740E}"/>
              </a:ext>
            </a:extLst>
          </p:cNvPr>
          <p:cNvSpPr txBox="1"/>
          <p:nvPr/>
        </p:nvSpPr>
        <p:spPr>
          <a:xfrm>
            <a:off x="558800" y="5450239"/>
            <a:ext cx="11112500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de-DE" sz="1800" b="1" dirty="0">
                <a:solidFill>
                  <a:srgbClr val="231F20"/>
                </a:solidFill>
                <a:latin typeface="Comic Sans MS" panose="030F0702030302020204" pitchFamily="66" charset="0"/>
              </a:rPr>
              <a:t>Alle Dokumente zur Evaluation finden Sie </a:t>
            </a:r>
            <a:r>
              <a:rPr lang="de-DE" b="1" dirty="0">
                <a:solidFill>
                  <a:srgbClr val="231F20"/>
                </a:solidFill>
                <a:latin typeface="Comic Sans MS" panose="030F0702030302020204" pitchFamily="66" charset="0"/>
              </a:rPr>
              <a:t>im Einlegeblatt des Manuals und hier:</a:t>
            </a:r>
            <a:endParaRPr lang="de-DE" sz="1800" b="1" dirty="0">
              <a:solidFill>
                <a:srgbClr val="231F20"/>
              </a:solidFill>
              <a:latin typeface="Comic Sans MS" panose="030F0702030302020204" pitchFamily="66" charset="0"/>
            </a:endParaRPr>
          </a:p>
          <a:p>
            <a:endParaRPr lang="de-DE" sz="1800" b="1" dirty="0">
              <a:solidFill>
                <a:srgbClr val="231F20"/>
              </a:solidFill>
              <a:latin typeface="Comic Sans MS" panose="030F0702030302020204" pitchFamily="66" charset="0"/>
            </a:endParaRPr>
          </a:p>
          <a:p>
            <a:r>
              <a:rPr lang="de-DE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https://www.naloxontraining.de/trainingsunterlagen/</a:t>
            </a:r>
            <a:r>
              <a:rPr lang="de-DE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47E2BD1-2B11-4471-8B20-94AFE2C4F1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9008" y="0"/>
            <a:ext cx="3422991" cy="120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138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5AF4EC-790E-4403-BB6F-C44A711688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1812" y="1869440"/>
            <a:ext cx="10258108" cy="924560"/>
          </a:xfrm>
        </p:spPr>
        <p:txBody>
          <a:bodyPr>
            <a:normAutofit fontScale="90000"/>
          </a:bodyPr>
          <a:lstStyle/>
          <a:p>
            <a:r>
              <a:rPr lang="de-DE" sz="3600" b="1" dirty="0"/>
              <a:t>Risikosituationen für Drogennotfälle und </a:t>
            </a:r>
            <a:r>
              <a:rPr lang="de-DE" sz="3600" b="1" dirty="0" err="1"/>
              <a:t>überdosierungen</a:t>
            </a:r>
            <a:endParaRPr lang="de-DE" sz="3600" b="1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6170ACF-D44E-400D-8CA6-E017FC0A39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12" y="2976881"/>
            <a:ext cx="10420668" cy="2814320"/>
          </a:xfrm>
        </p:spPr>
        <p:txBody>
          <a:bodyPr/>
          <a:lstStyle/>
          <a:p>
            <a:endParaRPr lang="de-DE" dirty="0"/>
          </a:p>
          <a:p>
            <a:r>
              <a:rPr lang="de-DE" sz="2800" b="1" dirty="0">
                <a:solidFill>
                  <a:schemeClr val="tx1"/>
                </a:solidFill>
              </a:rPr>
              <a:t>Welche Risiken für Überdosierungen fallen Ihnen ein?</a:t>
            </a:r>
          </a:p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7012450-7252-4F1D-8D81-4FF140978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6880" y="0"/>
            <a:ext cx="4135120" cy="145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557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5AF4EC-790E-4403-BB6F-C44A711688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105" y="418852"/>
            <a:ext cx="6165549" cy="924560"/>
          </a:xfrm>
        </p:spPr>
        <p:txBody>
          <a:bodyPr>
            <a:normAutofit/>
          </a:bodyPr>
          <a:lstStyle/>
          <a:p>
            <a:r>
              <a:rPr lang="de-DE" sz="3600" b="1" dirty="0" err="1"/>
              <a:t>BAsiswissen</a:t>
            </a:r>
            <a:r>
              <a:rPr lang="de-DE" sz="3600" b="1" dirty="0"/>
              <a:t> Opioide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6170ACF-D44E-400D-8CA6-E017FC0A39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288" y="1450049"/>
            <a:ext cx="11301842" cy="5123746"/>
          </a:xfrm>
        </p:spPr>
        <p:txBody>
          <a:bodyPr>
            <a:normAutofit fontScale="25000" lnSpcReduction="20000"/>
          </a:bodyPr>
          <a:lstStyle/>
          <a:p>
            <a:endParaRPr lang="de-DE" dirty="0"/>
          </a:p>
          <a:p>
            <a:r>
              <a:rPr lang="de-DE" sz="1800" dirty="0">
                <a:solidFill>
                  <a:srgbClr val="0081BA"/>
                </a:solidFill>
                <a:latin typeface="Wingdings" panose="05000000000000000000" pitchFamily="2" charset="2"/>
              </a:rPr>
              <a:t>u</a:t>
            </a:r>
          </a:p>
          <a:p>
            <a:pPr marL="630238" indent="-630238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sz="96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Opiate </a:t>
            </a:r>
            <a:r>
              <a:rPr lang="de-DE" sz="80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sind Alkaloide, die von Pflanzen abstammen und deren Wirkung durch </a:t>
            </a:r>
            <a:r>
              <a:rPr lang="de-DE" sz="8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Bindung an Opioid-Rezeptoren ermöglicht wird, wie z. B. Morphin</a:t>
            </a:r>
            <a:r>
              <a:rPr lang="de-DE" sz="8000" dirty="0">
                <a:solidFill>
                  <a:srgbClr val="11110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>
              <a:lnSpc>
                <a:spcPct val="120000"/>
              </a:lnSpc>
            </a:pPr>
            <a:endParaRPr lang="de-DE" sz="8000" dirty="0">
              <a:solidFill>
                <a:srgbClr val="0081B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630238" indent="-630238">
              <a:buFont typeface="Arial" panose="020B0604020202020204" pitchFamily="34" charset="0"/>
              <a:buChar char="•"/>
            </a:pPr>
            <a:r>
              <a:rPr lang="de-DE" sz="96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Opioide </a:t>
            </a:r>
            <a:r>
              <a:rPr lang="de-DE" sz="80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sind (halb-)synthetische Stoffe, die ähnlich wirken wie Opiate und </a:t>
            </a:r>
            <a:r>
              <a:rPr lang="de-DE" sz="8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ebenfalls an Opioid-Rezeptoren binden. Das bekannteste halbsynthetische Opioid ist Heroin. Weitere Opioide sind beispielsweise Fentanyl oder Methadon.</a:t>
            </a:r>
          </a:p>
          <a:p>
            <a:endParaRPr lang="de-DE" sz="8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630238" indent="-630238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sz="96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Agonisten</a:t>
            </a:r>
            <a:r>
              <a:rPr lang="de-DE" sz="80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sind Substanzen, die durch Bindung an den Rezeptoren körperliche </a:t>
            </a:r>
            <a:r>
              <a:rPr lang="de-DE" sz="8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Wirkungen hervorrufen, wie z. B. Methadon, Levomethadon und Diamorphin.</a:t>
            </a:r>
          </a:p>
          <a:p>
            <a:pPr marL="630238" indent="-630238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sz="96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Überdosierungen</a:t>
            </a:r>
            <a:r>
              <a:rPr lang="de-DE" sz="80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können jederzeit auftreten, egal wie hoch die individuelle </a:t>
            </a:r>
            <a:r>
              <a:rPr lang="de-DE" sz="8000" b="1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Opioidtoleranz</a:t>
            </a:r>
            <a:r>
              <a:rPr lang="de-DE" sz="80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ist. </a:t>
            </a:r>
            <a:r>
              <a:rPr lang="de-DE" sz="8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Das akut lebensbedrohliche Ereignis ist die Lähmung des Atemzentrums im Gehirn, wodurch es zu einem Abfall der Sauerstoffsättigung im Blut kommt und der Kohlendioxidgehalt ansteigt.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7012450-7252-4F1D-8D81-4FF140978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6880" y="0"/>
            <a:ext cx="4135120" cy="145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504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5AF4EC-790E-4403-BB6F-C44A711688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532" y="262744"/>
            <a:ext cx="6165549" cy="924560"/>
          </a:xfrm>
        </p:spPr>
        <p:txBody>
          <a:bodyPr>
            <a:normAutofit/>
          </a:bodyPr>
          <a:lstStyle/>
          <a:p>
            <a:r>
              <a:rPr lang="de-DE" sz="3600" b="1" dirty="0" err="1"/>
              <a:t>BAsiswissen</a:t>
            </a:r>
            <a:r>
              <a:rPr lang="de-DE" sz="3600" b="1" dirty="0"/>
              <a:t> </a:t>
            </a:r>
            <a:r>
              <a:rPr lang="de-DE" sz="3600" b="1" dirty="0" err="1"/>
              <a:t>naloxon</a:t>
            </a:r>
            <a:endParaRPr lang="de-DE" sz="3600" b="1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6170ACF-D44E-400D-8CA6-E017FC0A39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288" y="1450049"/>
            <a:ext cx="11301842" cy="5123746"/>
          </a:xfrm>
        </p:spPr>
        <p:txBody>
          <a:bodyPr>
            <a:normAutofit fontScale="47500" lnSpcReduction="20000"/>
          </a:bodyPr>
          <a:lstStyle/>
          <a:p>
            <a:endParaRPr lang="de-DE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42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Naloxon ist ein Opioid-Antagonist. </a:t>
            </a:r>
            <a:r>
              <a:rPr lang="de-DE" sz="4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 verdrängt alle Opioide (Heroin, Morphin, Methadon, Levomethadon, Fentanyl, Substitol etc.) von den Rezeptoren und hat ansonsten </a:t>
            </a:r>
            <a:r>
              <a:rPr lang="de-DE" sz="42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keine Eigenwirkung.</a:t>
            </a:r>
          </a:p>
          <a:p>
            <a:endParaRPr lang="de-DE" sz="4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42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Opioide werden durch Naloxon nicht aufgelöst oder schneller abgebaut.</a:t>
            </a:r>
            <a:r>
              <a:rPr lang="de-DE" sz="4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Sie sind noch im Blut, können aber nach der Naloxongabe </a:t>
            </a:r>
            <a:r>
              <a:rPr lang="de-DE" sz="42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für eine gewisse Zeit nicht wirken.</a:t>
            </a:r>
          </a:p>
          <a:p>
            <a:endParaRPr lang="de-DE" sz="4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4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Konkret bedeutet das für den opioidbedingten Notfall: </a:t>
            </a:r>
            <a:r>
              <a:rPr lang="de-DE" sz="42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Atemdepression oder Atemstillstand und Bewusstlosigkeit werden innerhalb weniger Minuten nach der Naloxongabe aufgehoben</a:t>
            </a:r>
            <a:r>
              <a:rPr lang="de-DE" sz="4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endParaRPr lang="de-DE" sz="4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42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Naloxon wirkt auch bei Mischkonsum, </a:t>
            </a:r>
            <a:r>
              <a:rPr lang="de-DE" sz="4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wenn neben Opioiden auch z. B. Benzodiazepine, Kokain oder Alkohol konsumiert wurden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42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Naloxon-Nasenspray wirkt nur nasal</a:t>
            </a:r>
            <a:r>
              <a:rPr lang="de-DE" sz="4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Eine orale Gabe hat keine Wirkung.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7012450-7252-4F1D-8D81-4FF140978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6880" y="0"/>
            <a:ext cx="4135120" cy="145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479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5AF4EC-790E-4403-BB6F-C44A711688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0048" y="311781"/>
            <a:ext cx="7141734" cy="1727201"/>
          </a:xfrm>
        </p:spPr>
        <p:txBody>
          <a:bodyPr>
            <a:normAutofit fontScale="90000"/>
          </a:bodyPr>
          <a:lstStyle/>
          <a:p>
            <a:r>
              <a:rPr lang="de-DE" sz="3600" b="1" dirty="0"/>
              <a:t>Risikosituationen für Drogennotfälle und </a:t>
            </a:r>
            <a:r>
              <a:rPr lang="de-DE" sz="3600" b="1" dirty="0" err="1"/>
              <a:t>überdosierungen</a:t>
            </a:r>
            <a:endParaRPr lang="de-DE" sz="3600" b="1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6170ACF-D44E-400D-8CA6-E017FC0A39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5144" y="2236573"/>
            <a:ext cx="10881712" cy="431250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intravenöser Konsum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Konsum nach Abstinenz /Cleanphasen </a:t>
            </a:r>
            <a:r>
              <a:rPr lang="de-D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(z.B. Haft, Entgiftung, Therapie)</a:t>
            </a:r>
          </a:p>
          <a:p>
            <a:r>
              <a:rPr lang="de-DE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Die Opioid-Toleranz nimmt schon nach wenigen Tagen deutlich ab, täglich ca.  	um 20 %</a:t>
            </a:r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!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unbekannte Stoffkonzentrationen und Mischkonsum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„</a:t>
            </a:r>
            <a:r>
              <a:rPr lang="de-DE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Tagesform“</a:t>
            </a:r>
            <a:r>
              <a:rPr lang="de-D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(bei Krankheit, Schlafmangel, schlechter körperlicher und/oder </a:t>
            </a:r>
          </a:p>
          <a:p>
            <a:r>
              <a:rPr lang="de-D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psychischer Verfassung kann die übliche Substanztoleranz herabgesetzt sein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Beginn oder Beendigung der Substitution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Alter</a:t>
            </a:r>
          </a:p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7012450-7252-4F1D-8D81-4FF140978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6880" y="0"/>
            <a:ext cx="4135120" cy="145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133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5AF4EC-790E-4403-BB6F-C44A711688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2" y="1450049"/>
            <a:ext cx="10258108" cy="924560"/>
          </a:xfrm>
        </p:spPr>
        <p:txBody>
          <a:bodyPr>
            <a:normAutofit/>
          </a:bodyPr>
          <a:lstStyle/>
          <a:p>
            <a:r>
              <a:rPr lang="de-DE" sz="3600" b="1" dirty="0"/>
              <a:t>Erkennen einer Opioidüberdosierung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6170ACF-D44E-400D-8CA6-E017FC0A39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12" y="2976881"/>
            <a:ext cx="10420668" cy="2814320"/>
          </a:xfrm>
        </p:spPr>
        <p:txBody>
          <a:bodyPr/>
          <a:lstStyle/>
          <a:p>
            <a:endParaRPr lang="de-DE" dirty="0"/>
          </a:p>
          <a:p>
            <a:r>
              <a:rPr lang="de-DE" sz="2800" b="1" dirty="0">
                <a:solidFill>
                  <a:schemeClr val="tx1"/>
                </a:solidFill>
              </a:rPr>
              <a:t>Welche Kennzeichen könnten auf eine Opioidüberdosierung hindeuten?</a:t>
            </a:r>
          </a:p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7012450-7252-4F1D-8D81-4FF140978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6880" y="0"/>
            <a:ext cx="4135120" cy="145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986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5AF4EC-790E-4403-BB6F-C44A711688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9475" y="201899"/>
            <a:ext cx="7141734" cy="1248150"/>
          </a:xfrm>
        </p:spPr>
        <p:txBody>
          <a:bodyPr>
            <a:normAutofit/>
          </a:bodyPr>
          <a:lstStyle/>
          <a:p>
            <a:r>
              <a:rPr lang="de-DE" sz="3600" b="1" dirty="0"/>
              <a:t>Erkennen einer Opioidüberdosierung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6170ACF-D44E-400D-8CA6-E017FC0A39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5144" y="1791729"/>
            <a:ext cx="10881712" cy="452257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Keine Reaktion auf Ansprache</a:t>
            </a:r>
            <a:endParaRPr lang="de-DE" sz="2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Keine Reaktion beim schütteln an der Schulter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Kaum erkennbare oder nicht erkennbare Atembewegungen</a:t>
            </a:r>
            <a:r>
              <a:rPr lang="de-DE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Fahle Gesichtsfarbe</a:t>
            </a:r>
            <a:endParaRPr lang="de-DE" sz="2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Eventuell blaue Lippen </a:t>
            </a:r>
            <a:r>
              <a:rPr lang="de-DE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(Wichtig: Blaue Verfärbungen der Lippen deuten auf einen schon bestehenden Sauerstoffmangel hin!).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Umgebungsfaktoren </a:t>
            </a:r>
            <a:r>
              <a:rPr lang="de-DE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wie herumliegende Spritzen, Fentanylpflaster, Verpackungen.</a:t>
            </a:r>
          </a:p>
          <a:p>
            <a:endParaRPr lang="de-DE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7012450-7252-4F1D-8D81-4FF140978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6880" y="0"/>
            <a:ext cx="4135120" cy="145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965529"/>
      </p:ext>
    </p:extLst>
  </p:cSld>
  <p:clrMapOvr>
    <a:masterClrMapping/>
  </p:clrMapOvr>
</p:sld>
</file>

<file path=ppt/theme/theme1.xml><?xml version="1.0" encoding="utf-8"?>
<a:theme xmlns:a="http://schemas.openxmlformats.org/drawingml/2006/main" name="Segment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0</TotalTime>
  <Words>2368</Words>
  <Application>Microsoft Macintosh PowerPoint</Application>
  <PresentationFormat>Breitbild</PresentationFormat>
  <Paragraphs>261</Paragraphs>
  <Slides>34</Slides>
  <Notes>34</Notes>
  <HiddenSlides>0</HiddenSlides>
  <MMClips>6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34</vt:i4>
      </vt:variant>
    </vt:vector>
  </HeadingPairs>
  <TitlesOfParts>
    <vt:vector size="43" baseType="lpstr">
      <vt:lpstr>Arial</vt:lpstr>
      <vt:lpstr>Calibri</vt:lpstr>
      <vt:lpstr>Century Gothic</vt:lpstr>
      <vt:lpstr>Comic Sans MS</vt:lpstr>
      <vt:lpstr>Lucida Sans</vt:lpstr>
      <vt:lpstr>Open sans</vt:lpstr>
      <vt:lpstr>Wingdings</vt:lpstr>
      <vt:lpstr>Wingdings 3</vt:lpstr>
      <vt:lpstr>Segment</vt:lpstr>
      <vt:lpstr>NALtrain Trainer*innenschulung  Bundesmodellprojekt zur  Durchführung deutschlandweiter  qualitätsgesicherter Take-Home Naloxon Schulungen  </vt:lpstr>
      <vt:lpstr>Ziel NALtrain</vt:lpstr>
      <vt:lpstr>Evaluation NALtrain</vt:lpstr>
      <vt:lpstr>Risikosituationen für Drogennotfälle und überdosierungen</vt:lpstr>
      <vt:lpstr>BAsiswissen Opioide</vt:lpstr>
      <vt:lpstr>BAsiswissen naloxon</vt:lpstr>
      <vt:lpstr>Risikosituationen für Drogennotfälle und überdosierungen</vt:lpstr>
      <vt:lpstr>Erkennen einer Opioidüberdosierung</vt:lpstr>
      <vt:lpstr>Erkennen einer Opioidüberdosierung</vt:lpstr>
      <vt:lpstr>Bewusstsein überprüfen</vt:lpstr>
      <vt:lpstr>PowerPoint-Präsentation</vt:lpstr>
      <vt:lpstr>Die person reagiert…….</vt:lpstr>
      <vt:lpstr>Die person reagiert……</vt:lpstr>
      <vt:lpstr>Die person reagiert nicht….</vt:lpstr>
      <vt:lpstr>Die person reagiert nicht..</vt:lpstr>
      <vt:lpstr>PowerPoint-Präsentation</vt:lpstr>
      <vt:lpstr>Die person Atmet…… Teil 1</vt:lpstr>
      <vt:lpstr>PowerPoint-Präsentation</vt:lpstr>
      <vt:lpstr>Die person Atmet…… Teil 2</vt:lpstr>
      <vt:lpstr>PowerPoint-Präsentation</vt:lpstr>
      <vt:lpstr>Die person Atmet  Teil 3</vt:lpstr>
      <vt:lpstr>PowerPoint-Präsentation</vt:lpstr>
      <vt:lpstr>Die person Atmet NICHT </vt:lpstr>
      <vt:lpstr>PowerPoint-Präsentation</vt:lpstr>
      <vt:lpstr>PowerPoint-Präsentation</vt:lpstr>
      <vt:lpstr>Nach dem aufwachen</vt:lpstr>
      <vt:lpstr>SchulunG oder Kurzintervention ?</vt:lpstr>
      <vt:lpstr>SchulunG oder Kurzintervention ?</vt:lpstr>
      <vt:lpstr>Beispiel Verlaufsdiagramm  für Kurzinterventionen</vt:lpstr>
      <vt:lpstr>RUND UM DIE  ORGANISATION </vt:lpstr>
      <vt:lpstr>Wie bekommen die Teilnehmer*innen  ihr Naloxon?</vt:lpstr>
      <vt:lpstr>Wie bekommen die Teilnehmer*innen  ihr Naloxon?</vt:lpstr>
      <vt:lpstr>Ihr Training vor Ort</vt:lpstr>
      <vt:lpstr>DIE EVALUATION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NALtrain Trainer*innenschulung</dc:title>
  <dc:creator>dirk schäffer</dc:creator>
  <cp:lastModifiedBy>Microsoft Office User</cp:lastModifiedBy>
  <cp:revision>19</cp:revision>
  <dcterms:created xsi:type="dcterms:W3CDTF">2021-11-07T15:56:04Z</dcterms:created>
  <dcterms:modified xsi:type="dcterms:W3CDTF">2022-06-28T15:45:16Z</dcterms:modified>
</cp:coreProperties>
</file>